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4"/>
  </p:sldMasterIdLst>
  <p:notesMasterIdLst>
    <p:notesMasterId r:id="rId17"/>
  </p:notesMasterIdLst>
  <p:handoutMasterIdLst>
    <p:handoutMasterId r:id="rId18"/>
  </p:handoutMasterIdLst>
  <p:sldIdLst>
    <p:sldId id="256" r:id="rId5"/>
    <p:sldId id="2441" r:id="rId6"/>
    <p:sldId id="2443" r:id="rId7"/>
    <p:sldId id="2445" r:id="rId8"/>
    <p:sldId id="2446" r:id="rId9"/>
    <p:sldId id="2447" r:id="rId10"/>
    <p:sldId id="2449" r:id="rId11"/>
    <p:sldId id="2448" r:id="rId12"/>
    <p:sldId id="2451" r:id="rId13"/>
    <p:sldId id="2452" r:id="rId14"/>
    <p:sldId id="2444" r:id="rId15"/>
    <p:sldId id="245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82" autoAdjust="0"/>
    <p:restoredTop sz="95921" autoAdjust="0"/>
  </p:normalViewPr>
  <p:slideViewPr>
    <p:cSldViewPr snapToGrid="0" showGuides="1">
      <p:cViewPr varScale="1">
        <p:scale>
          <a:sx n="90" d="100"/>
          <a:sy n="90" d="100"/>
        </p:scale>
        <p:origin x="208" y="1032"/>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5/7/21</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5/7/21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289704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258202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1367505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28227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423533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132567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266374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126968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292695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373626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34503228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AA43A8-9C57-42ED-AFE4-B30FF91A6411}"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pic>
        <p:nvPicPr>
          <p:cNvPr id="7" name="Picture 2" descr="Image result for paper texture">
            <a:extLst>
              <a:ext uri="{FF2B5EF4-FFF2-40B4-BE49-F238E27FC236}">
                <a16:creationId xmlns:a16="http://schemas.microsoft.com/office/drawing/2014/main" id="{EB0F8AF1-0407-974B-9758-E13D967C4DE5}"/>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1625D83-3B43-3D48-A230-8EB2D100ED4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97AB386-44F3-1A47-90D9-31CB0A8DD75C}"/>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401009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5/8/21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172548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5/8/21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312044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5/7/21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061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831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5/7/21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5/8/21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00377-489B-40EC-B059-26BDDD2E89B9}" type="slidenum">
              <a:rPr lang="en-US" smtClean="0"/>
              <a:pPr/>
              <a:t>‹#›</a:t>
            </a:fld>
            <a:endParaRPr lang="en-US" dirty="0"/>
          </a:p>
        </p:txBody>
      </p:sp>
      <p:sp>
        <p:nvSpPr>
          <p:cNvPr id="7" name="Rectangle 6">
            <a:extLst>
              <a:ext uri="{FF2B5EF4-FFF2-40B4-BE49-F238E27FC236}">
                <a16:creationId xmlns:a16="http://schemas.microsoft.com/office/drawing/2014/main" id="{810C5DB9-F945-2747-A1E5-F5C532E156BA}"/>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C26B74-7FE3-3744-AD3F-D7DFCC8E59D1}"/>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hape 61">
            <a:extLst>
              <a:ext uri="{FF2B5EF4-FFF2-40B4-BE49-F238E27FC236}">
                <a16:creationId xmlns:a16="http://schemas.microsoft.com/office/drawing/2014/main" id="{0911150F-3337-034E-B739-FDECC2663371}"/>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967547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00377-489B-40EC-B059-26BDDD2E89B9}" type="slidenum">
              <a:rPr lang="en-US" smtClean="0"/>
              <a:pPr/>
              <a:t>‹#›</a:t>
            </a:fld>
            <a:endParaRPr lang="en-US" dirty="0"/>
          </a:p>
        </p:txBody>
      </p:sp>
      <p:pic>
        <p:nvPicPr>
          <p:cNvPr id="7" name="Picture 6">
            <a:extLst>
              <a:ext uri="{FF2B5EF4-FFF2-40B4-BE49-F238E27FC236}">
                <a16:creationId xmlns:a16="http://schemas.microsoft.com/office/drawing/2014/main" id="{B514529E-23CB-6E48-BE52-DEC423AE71FB}"/>
              </a:ext>
            </a:extLst>
          </p:cNvPr>
          <p:cNvPicPr>
            <a:picLocks noChangeAspect="1"/>
          </p:cNvPicPr>
          <p:nvPr userDrawn="1"/>
        </p:nvPicPr>
        <p:blipFill>
          <a:blip r:embed="rId2"/>
          <a:stretch>
            <a:fillRect/>
          </a:stretch>
        </p:blipFill>
        <p:spPr>
          <a:xfrm>
            <a:off x="0" y="682752"/>
            <a:ext cx="12192000" cy="5492496"/>
          </a:xfrm>
          <a:prstGeom prst="rect">
            <a:avLst/>
          </a:prstGeom>
        </p:spPr>
      </p:pic>
      <p:cxnSp>
        <p:nvCxnSpPr>
          <p:cNvPr id="8" name="Straight Connector 7">
            <a:extLst>
              <a:ext uri="{FF2B5EF4-FFF2-40B4-BE49-F238E27FC236}">
                <a16:creationId xmlns:a16="http://schemas.microsoft.com/office/drawing/2014/main" id="{075D1230-B67B-4E45-B9C5-34B35E0BF760}"/>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23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5/8/21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C00377-489B-40EC-B059-26BDDD2E89B9}" type="slidenum">
              <a:rPr lang="en-US" smtClean="0"/>
              <a:pPr/>
              <a:t>‹#›</a:t>
            </a:fld>
            <a:endParaRPr lang="en-US" dirty="0"/>
          </a:p>
        </p:txBody>
      </p:sp>
      <p:sp>
        <p:nvSpPr>
          <p:cNvPr id="8" name="Rectangle 7">
            <a:extLst>
              <a:ext uri="{FF2B5EF4-FFF2-40B4-BE49-F238E27FC236}">
                <a16:creationId xmlns:a16="http://schemas.microsoft.com/office/drawing/2014/main" id="{521BADD3-1937-1C44-AC3A-285557C8D2A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2F1BAA5-CCFC-0A48-93F4-7A7CB7BCBC0D}"/>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hape 61">
            <a:extLst>
              <a:ext uri="{FF2B5EF4-FFF2-40B4-BE49-F238E27FC236}">
                <a16:creationId xmlns:a16="http://schemas.microsoft.com/office/drawing/2014/main" id="{BC018EA8-8A1F-0349-A1AD-9A9DECA822DB}"/>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145683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5/8/21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5C00377-489B-40EC-B059-26BDDD2E89B9}" type="slidenum">
              <a:rPr lang="en-US" smtClean="0"/>
              <a:pPr/>
              <a:t>‹#›</a:t>
            </a:fld>
            <a:endParaRPr lang="en-US" dirty="0"/>
          </a:p>
        </p:txBody>
      </p:sp>
      <p:sp>
        <p:nvSpPr>
          <p:cNvPr id="10" name="Rectangle 9">
            <a:extLst>
              <a:ext uri="{FF2B5EF4-FFF2-40B4-BE49-F238E27FC236}">
                <a16:creationId xmlns:a16="http://schemas.microsoft.com/office/drawing/2014/main" id="{EA90447F-8238-FE4A-83E0-BFA3B1BF512B}"/>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A175226-E5E2-F942-BD12-B8C128BB2B36}"/>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EB097CB-D0B0-0F40-A49D-366FEF99750A}"/>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467C0-AB59-C14B-9340-0EA854FC13DB}"/>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Shape 61">
            <a:extLst>
              <a:ext uri="{FF2B5EF4-FFF2-40B4-BE49-F238E27FC236}">
                <a16:creationId xmlns:a16="http://schemas.microsoft.com/office/drawing/2014/main" id="{2D8816EC-71E7-5A4D-94B3-ECF9F139DC17}"/>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46543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5/8/21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5C00377-489B-40EC-B059-26BDDD2E89B9}" type="slidenum">
              <a:rPr lang="en-US" smtClean="0"/>
              <a:pPr/>
              <a:t>‹#›</a:t>
            </a:fld>
            <a:endParaRPr lang="en-US" dirty="0"/>
          </a:p>
        </p:txBody>
      </p:sp>
      <p:sp>
        <p:nvSpPr>
          <p:cNvPr id="6" name="Rectangle 5">
            <a:extLst>
              <a:ext uri="{FF2B5EF4-FFF2-40B4-BE49-F238E27FC236}">
                <a16:creationId xmlns:a16="http://schemas.microsoft.com/office/drawing/2014/main" id="{41309BC6-B45E-DA4C-B7ED-D6E5A852FFE4}"/>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ABA49A2-0549-474D-A710-B850FB99BC7F}"/>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hape 61">
            <a:extLst>
              <a:ext uri="{FF2B5EF4-FFF2-40B4-BE49-F238E27FC236}">
                <a16:creationId xmlns:a16="http://schemas.microsoft.com/office/drawing/2014/main" id="{39D0F16D-B698-E349-B86B-C0866286936D}"/>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48765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7554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00377-489B-40EC-B059-26BDDD2E89B9}" type="slidenum">
              <a:rPr lang="en-US" smtClean="0"/>
              <a:pPr/>
              <a:t>‹#›</a:t>
            </a:fld>
            <a:endParaRPr lang="en-US" dirty="0"/>
          </a:p>
        </p:txBody>
      </p:sp>
      <p:sp>
        <p:nvSpPr>
          <p:cNvPr id="8" name="Rectangle 7">
            <a:extLst>
              <a:ext uri="{FF2B5EF4-FFF2-40B4-BE49-F238E27FC236}">
                <a16:creationId xmlns:a16="http://schemas.microsoft.com/office/drawing/2014/main" id="{1ADD5FE1-83DC-5A42-9437-5A44D1BB2264}"/>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5B46323-E3B9-C146-94BF-CA723C17363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626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00377-489B-40EC-B059-26BDDD2E89B9}" type="slidenum">
              <a:rPr lang="en-US" smtClean="0"/>
              <a:pPr/>
              <a:t>‹#›</a:t>
            </a:fld>
            <a:endParaRPr lang="en-US" dirty="0"/>
          </a:p>
        </p:txBody>
      </p:sp>
      <p:sp>
        <p:nvSpPr>
          <p:cNvPr id="8" name="Rectangle 7">
            <a:extLst>
              <a:ext uri="{FF2B5EF4-FFF2-40B4-BE49-F238E27FC236}">
                <a16:creationId xmlns:a16="http://schemas.microsoft.com/office/drawing/2014/main" id="{55157976-5414-5C40-899F-9DCEB2A74D3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85B7D96-2EF1-264F-9FF8-40CC6529B940}"/>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8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5/8/21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00377-489B-40EC-B059-26BDDD2E89B9}" type="slidenum">
              <a:rPr lang="en-US" smtClean="0"/>
              <a:pPr/>
              <a:t>‹#›</a:t>
            </a:fld>
            <a:endParaRPr lang="en-US" dirty="0"/>
          </a:p>
        </p:txBody>
      </p:sp>
      <p:pic>
        <p:nvPicPr>
          <p:cNvPr id="7" name="Picture 2" descr="Image result for paper texture">
            <a:extLst>
              <a:ext uri="{FF2B5EF4-FFF2-40B4-BE49-F238E27FC236}">
                <a16:creationId xmlns:a16="http://schemas.microsoft.com/office/drawing/2014/main" id="{9373ABD1-7326-254B-A387-6A7A73F98E2B}"/>
              </a:ext>
            </a:extLst>
          </p:cNvPr>
          <p:cNvPicPr>
            <a:picLocks noChangeAspect="1" noChangeArrowheads="1"/>
          </p:cNvPicPr>
          <p:nvPr userDrawn="1"/>
        </p:nvPicPr>
        <p:blipFill rotWithShape="1">
          <a:blip r:embed="rId23" cstate="screen">
            <a:extLst>
              <a:ext uri="{BEBA8EAE-BF5A-486C-A8C5-ECC9F3942E4B}">
                <a14:imgProps xmlns:a14="http://schemas.microsoft.com/office/drawing/2010/main">
                  <a14:imgLayer r:embed="rId2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61">
            <a:extLst>
              <a:ext uri="{FF2B5EF4-FFF2-40B4-BE49-F238E27FC236}">
                <a16:creationId xmlns:a16="http://schemas.microsoft.com/office/drawing/2014/main" id="{D1299151-04DD-214D-A786-B1548EA46C4C}"/>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79646650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4" r:id="rId13"/>
    <p:sldLayoutId id="2147483650" r:id="rId14"/>
    <p:sldLayoutId id="2147483664" r:id="rId15"/>
    <p:sldLayoutId id="2147483672" r:id="rId16"/>
    <p:sldLayoutId id="2147483673" r:id="rId17"/>
    <p:sldLayoutId id="2147483653" r:id="rId18"/>
    <p:sldLayoutId id="2147483671" r:id="rId19"/>
    <p:sldLayoutId id="2147483668" r:id="rId20"/>
    <p:sldLayoutId id="2147483654"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pexels.com/photo/man-in-red-jacket-playing-ice-skates-during-day-time-473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675586" y="1830190"/>
            <a:ext cx="6516414" cy="1872028"/>
          </a:xfrm>
        </p:spPr>
        <p:txBody>
          <a:bodyPr/>
          <a:lstStyle/>
          <a:p>
            <a:pPr algn="ctr"/>
            <a:r>
              <a:rPr lang="en-US" b="1" dirty="0"/>
              <a:t>Big Mountain</a:t>
            </a:r>
            <a:br>
              <a:rPr lang="en-US" b="1" dirty="0"/>
            </a:br>
            <a:r>
              <a:rPr lang="en-US" b="1" dirty="0"/>
              <a:t>Resort </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465725" y="3796811"/>
            <a:ext cx="5068886" cy="1500187"/>
          </a:xfrm>
        </p:spPr>
        <p:txBody>
          <a:bodyPr/>
          <a:lstStyle/>
          <a:p>
            <a:r>
              <a:rPr lang="en-US" dirty="0"/>
              <a:t>Guided Capstone Project Presentation</a:t>
            </a:r>
          </a:p>
          <a:p>
            <a:endParaRPr lang="en-US" dirty="0"/>
          </a:p>
        </p:txBody>
      </p:sp>
      <p:pic>
        <p:nvPicPr>
          <p:cNvPr id="8" name="Picture Placeholder 7" descr="Person holding skis looking at mountain">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26" r="26"/>
          <a:stretch/>
        </p:blipFill>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4" name="Rectangle 3">
            <a:extLst>
              <a:ext uri="{FF2B5EF4-FFF2-40B4-BE49-F238E27FC236}">
                <a16:creationId xmlns:a16="http://schemas.microsoft.com/office/drawing/2014/main" id="{1DBBD6A3-5CCF-DF49-A5E8-87AE841B0E36}"/>
              </a:ext>
            </a:extLst>
          </p:cNvPr>
          <p:cNvSpPr/>
          <p:nvPr/>
        </p:nvSpPr>
        <p:spPr>
          <a:xfrm>
            <a:off x="247649" y="0"/>
            <a:ext cx="6481198" cy="255454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dirty="0">
                <a:ln/>
                <a:solidFill>
                  <a:schemeClr val="accent4"/>
                </a:solidFill>
              </a:rPr>
              <a:t>Analysis: Modeling Scenarios </a:t>
            </a:r>
          </a:p>
          <a:p>
            <a:endParaRPr lang="en-US" sz="4000" b="1" dirty="0">
              <a:ln/>
              <a:solidFill>
                <a:schemeClr val="accent4"/>
              </a:solidFill>
            </a:endParaRPr>
          </a:p>
          <a:p>
            <a:endParaRPr lang="en-US" sz="4000" b="1" dirty="0">
              <a:ln/>
              <a:solidFill>
                <a:schemeClr val="accent4"/>
              </a:solidFill>
            </a:endParaRPr>
          </a:p>
          <a:p>
            <a:endParaRPr lang="en-US" sz="4000" b="1" cap="none" spc="0" dirty="0">
              <a:ln/>
              <a:solidFill>
                <a:schemeClr val="accent4"/>
              </a:solidFill>
              <a:effectLst/>
            </a:endParaRPr>
          </a:p>
        </p:txBody>
      </p:sp>
      <p:sp>
        <p:nvSpPr>
          <p:cNvPr id="2" name="Rectangle 1">
            <a:extLst>
              <a:ext uri="{FF2B5EF4-FFF2-40B4-BE49-F238E27FC236}">
                <a16:creationId xmlns:a16="http://schemas.microsoft.com/office/drawing/2014/main" id="{59131038-3975-4E46-AE93-B7777CF5D305}"/>
              </a:ext>
            </a:extLst>
          </p:cNvPr>
          <p:cNvSpPr/>
          <p:nvPr/>
        </p:nvSpPr>
        <p:spPr>
          <a:xfrm>
            <a:off x="247649" y="795932"/>
            <a:ext cx="11268076" cy="6370975"/>
          </a:xfrm>
          <a:prstGeom prst="rect">
            <a:avLst/>
          </a:prstGeom>
        </p:spPr>
        <p:txBody>
          <a:bodyPr wrap="square">
            <a:spAutoFit/>
          </a:bodyPr>
          <a:lstStyle/>
          <a:p>
            <a:pPr algn="just"/>
            <a:r>
              <a:rPr lang="en-US" sz="2400" b="1" kern="100" dirty="0">
                <a:latin typeface="Times New Roman" panose="02020603050405020304" pitchFamily="18" charset="0"/>
                <a:ea typeface="DengXian" panose="02010600030101010101" pitchFamily="2" charset="-122"/>
                <a:cs typeface="Times New Roman" panose="02020603050405020304" pitchFamily="18" charset="0"/>
              </a:rPr>
              <a:t>Scenario1: </a:t>
            </a:r>
            <a:r>
              <a:rPr lang="en-US" sz="2400" kern="100" dirty="0">
                <a:latin typeface="Times New Roman" panose="02020603050405020304" pitchFamily="18" charset="0"/>
                <a:ea typeface="DengXian" panose="02010600030101010101" pitchFamily="2" charset="-122"/>
                <a:cs typeface="Times New Roman" panose="02020603050405020304" pitchFamily="18" charset="0"/>
              </a:rPr>
              <a:t>Close up to 10 of the least used runs. </a:t>
            </a:r>
            <a:endParaRPr lang="en-US" sz="2400" kern="100" dirty="0">
              <a:latin typeface="DengXian" panose="02010600030101010101" pitchFamily="2" charset="-122"/>
              <a:ea typeface="DengXian" panose="02010600030101010101" pitchFamily="2" charset="-122"/>
              <a:cs typeface="Times New Roman" panose="02020603050405020304" pitchFamily="18" charset="0"/>
            </a:endParaRPr>
          </a:p>
          <a:p>
            <a:pPr algn="just"/>
            <a:r>
              <a:rPr lang="en-US" sz="2400" kern="100" dirty="0">
                <a:latin typeface="Times New Roman" panose="02020603050405020304" pitchFamily="18" charset="0"/>
                <a:ea typeface="DengXian" panose="02010600030101010101" pitchFamily="2" charset="-122"/>
                <a:cs typeface="Times New Roman" panose="02020603050405020304" pitchFamily="18" charset="0"/>
              </a:rPr>
              <a:t>The model shows closing one run will not affect the revenue. The revenue will decrease by $2,250,000 if they close 6 to 8 runs and be reduced by $3,000,000 if they close 9 to 10 runs.</a:t>
            </a:r>
          </a:p>
          <a:p>
            <a:pPr algn="just"/>
            <a:endParaRPr lang="en-US" sz="2400" b="1" kern="100" dirty="0">
              <a:latin typeface="DengXian" panose="02010600030101010101" pitchFamily="2" charset="-122"/>
              <a:ea typeface="DengXian" panose="02010600030101010101" pitchFamily="2" charset="-122"/>
              <a:cs typeface="Times New Roman" panose="02020603050405020304" pitchFamily="18" charset="0"/>
            </a:endParaRPr>
          </a:p>
          <a:p>
            <a:r>
              <a:rPr lang="en-US" sz="2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2400" b="1" dirty="0"/>
              <a:t>Scenario2: </a:t>
            </a:r>
            <a:r>
              <a:rPr lang="en-US" sz="2400" dirty="0"/>
              <a:t>Adding a run, increasing the vertical drop by 150 feet, and installing an additional chair lift.</a:t>
            </a:r>
          </a:p>
          <a:p>
            <a:r>
              <a:rPr lang="en-US" sz="2400" dirty="0"/>
              <a:t>By adding these extra supports, the ticket price increase by $1.99, which equivalent to an annual revenue increase of $3,474,638. This amount can easily cover the operating cost of installing an additional chair lift. If we keep the original conditions in scenario two but add 2 acres of snow-making, the result makes no difference. </a:t>
            </a:r>
          </a:p>
          <a:p>
            <a:r>
              <a:rPr lang="en-US" sz="2400" dirty="0"/>
              <a:t> </a:t>
            </a:r>
          </a:p>
          <a:p>
            <a:r>
              <a:rPr lang="en-US" sz="2400" b="1" dirty="0"/>
              <a:t>Scenario3: </a:t>
            </a:r>
            <a:r>
              <a:rPr lang="en-US" sz="2400" dirty="0"/>
              <a:t>calls for increasing the longest run by .2 miles and guaranteeing its snow coverage by adding 4 acres of snow-making capability.</a:t>
            </a:r>
          </a:p>
          <a:p>
            <a:r>
              <a:rPr lang="en-US" sz="2400" dirty="0"/>
              <a:t>This scenario doesn't change the ticket price and annual revenue at all.</a:t>
            </a:r>
          </a:p>
          <a:p>
            <a:r>
              <a:rPr lang="en-US" sz="2400" dirty="0"/>
              <a:t> </a:t>
            </a:r>
          </a:p>
          <a:p>
            <a:pPr algn="just"/>
            <a:endParaRPr lang="en-US"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1351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Rectangle 1">
            <a:extLst>
              <a:ext uri="{FF2B5EF4-FFF2-40B4-BE49-F238E27FC236}">
                <a16:creationId xmlns:a16="http://schemas.microsoft.com/office/drawing/2014/main" id="{453B9275-1275-1545-A6EB-B40427B7FF68}"/>
              </a:ext>
            </a:extLst>
          </p:cNvPr>
          <p:cNvSpPr/>
          <p:nvPr/>
        </p:nvSpPr>
        <p:spPr>
          <a:xfrm>
            <a:off x="259556" y="825014"/>
            <a:ext cx="5172075" cy="4893647"/>
          </a:xfrm>
          <a:prstGeom prst="rect">
            <a:avLst/>
          </a:prstGeom>
        </p:spPr>
        <p:txBody>
          <a:bodyPr wrap="square">
            <a:spAutoFit/>
          </a:bodyPr>
          <a:lstStyle/>
          <a:p>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1" dirty="0"/>
              <a:t>Big Mountain Resort Price is $94.22, but the actual price is $81. </a:t>
            </a:r>
            <a:r>
              <a:rPr lang="en-US" sz="2400" dirty="0"/>
              <a:t>Even with the expected mean absolute error of $10.39, this suggest there is room for an increase, </a:t>
            </a:r>
            <a:r>
              <a:rPr lang="en-US" sz="2400" b="1" dirty="0"/>
              <a:t>the resort is undercharging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additional operating cost can be easily covered if we choose Scenario.</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5" name="Picture Placeholder 6">
            <a:extLst>
              <a:ext uri="{FF2B5EF4-FFF2-40B4-BE49-F238E27FC236}">
                <a16:creationId xmlns:a16="http://schemas.microsoft.com/office/drawing/2014/main" id="{93BD35E3-48AC-5C4B-8CCA-226CFC8B9AFA}"/>
              </a:ext>
            </a:extLst>
          </p:cNvPr>
          <p:cNvPicPr>
            <a:picLocks noChangeAspect="1"/>
          </p:cNvPicPr>
          <p:nvPr/>
        </p:nvPicPr>
        <p:blipFill>
          <a:blip r:embed="rId3">
            <a:extLst>
              <a:ext uri="{837473B0-CC2E-450A-ABE3-18F120FF3D39}">
                <a1611:picAttrSrcUrl xmlns:a1611="http://schemas.microsoft.com/office/drawing/2016/11/main" r:id="rId4"/>
              </a:ext>
            </a:extLst>
          </a:blip>
          <a:srcRect l="15496" r="15496"/>
          <a:stretch/>
        </p:blipFill>
        <p:spPr>
          <a:xfrm>
            <a:off x="5691187" y="28576"/>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p:spPr>
      </p:pic>
      <p:sp>
        <p:nvSpPr>
          <p:cNvPr id="4" name="Rectangle 3">
            <a:extLst>
              <a:ext uri="{FF2B5EF4-FFF2-40B4-BE49-F238E27FC236}">
                <a16:creationId xmlns:a16="http://schemas.microsoft.com/office/drawing/2014/main" id="{F70370FB-C2BC-644E-A5B0-B984618D606C}"/>
              </a:ext>
            </a:extLst>
          </p:cNvPr>
          <p:cNvSpPr/>
          <p:nvPr/>
        </p:nvSpPr>
        <p:spPr>
          <a:xfrm>
            <a:off x="0" y="28576"/>
            <a:ext cx="264848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cap="none" spc="0" dirty="0">
                <a:ln/>
                <a:solidFill>
                  <a:schemeClr val="accent4"/>
                </a:solidFill>
                <a:effectLst/>
              </a:rPr>
              <a:t>Conclusion:</a:t>
            </a:r>
          </a:p>
        </p:txBody>
      </p:sp>
    </p:spTree>
    <p:extLst>
      <p:ext uri="{BB962C8B-B14F-4D97-AF65-F5344CB8AC3E}">
        <p14:creationId xmlns:p14="http://schemas.microsoft.com/office/powerpoint/2010/main" val="275374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pic>
        <p:nvPicPr>
          <p:cNvPr id="8" name="Picture Placeholder 21" descr="View of Mountain " title="View of Mountain ">
            <a:extLst>
              <a:ext uri="{FF2B5EF4-FFF2-40B4-BE49-F238E27FC236}">
                <a16:creationId xmlns:a16="http://schemas.microsoft.com/office/drawing/2014/main" id="{437BD286-F87C-B547-9167-BE3C304A5B6C}"/>
              </a:ext>
            </a:extLst>
          </p:cNvPr>
          <p:cNvPicPr>
            <a:picLocks noChangeAspect="1"/>
          </p:cNvPicPr>
          <p:nvPr/>
        </p:nvPicPr>
        <p:blipFill>
          <a:blip r:embed="rId3" cstate="screen">
            <a:extLst>
              <a:ext uri="{28A0092B-C50C-407E-A947-70E740481C1C}">
                <a14:useLocalDpi xmlns:a14="http://schemas.microsoft.com/office/drawing/2010/main"/>
              </a:ext>
            </a:extLst>
          </a:blip>
          <a:srcRect l="87" r="87"/>
          <a:stretch>
            <a:fillRect/>
          </a:stretch>
        </p:blipFill>
        <p:spPr>
          <a:xfrm>
            <a:off x="0" y="247811"/>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p:spPr>
      </p:pic>
      <p:sp>
        <p:nvSpPr>
          <p:cNvPr id="6" name="Freeform: Shape 12">
            <a:extLst>
              <a:ext uri="{FF2B5EF4-FFF2-40B4-BE49-F238E27FC236}">
                <a16:creationId xmlns:a16="http://schemas.microsoft.com/office/drawing/2014/main" id="{804E39CD-6396-DA46-B7D4-2E8A20681829}"/>
              </a:ext>
              <a:ext uri="{C183D7F6-B498-43B3-948B-1728B52AA6E4}">
                <adec:decorative xmlns:adec="http://schemas.microsoft.com/office/drawing/2017/decorative" val="1"/>
              </a:ext>
            </a:extLst>
          </p:cNvPr>
          <p:cNvSpPr/>
          <p:nvPr/>
        </p:nvSpPr>
        <p:spPr>
          <a:xfrm>
            <a:off x="0" y="870416"/>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4">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14E5293-0F6E-054B-964A-3252CD92C4D0}"/>
              </a:ext>
            </a:extLst>
          </p:cNvPr>
          <p:cNvSpPr/>
          <p:nvPr/>
        </p:nvSpPr>
        <p:spPr>
          <a:xfrm>
            <a:off x="2581024" y="2810628"/>
            <a:ext cx="7448801" cy="1569660"/>
          </a:xfrm>
          <a:prstGeom prst="rect">
            <a:avLst/>
          </a:prstGeom>
          <a:noFill/>
        </p:spPr>
        <p:txBody>
          <a:bodyPr wrap="square" lIns="91440" tIns="45720" rIns="91440" bIns="45720">
            <a:spAutoFit/>
          </a:bodyPr>
          <a:lstStyle/>
          <a:p>
            <a:pPr algn="ctr"/>
            <a:r>
              <a:rPr lang="en-US" sz="9600" b="0" cap="none" spc="0" dirty="0">
                <a:ln w="0"/>
                <a:solidFill>
                  <a:schemeClr val="bg2">
                    <a:lumMod val="90000"/>
                  </a:schemeClr>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23986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pic>
        <p:nvPicPr>
          <p:cNvPr id="6" name="Picture Placeholder 6" descr="Two people with snowboards on chair lift">
            <a:extLst>
              <a:ext uri="{FF2B5EF4-FFF2-40B4-BE49-F238E27FC236}">
                <a16:creationId xmlns:a16="http://schemas.microsoft.com/office/drawing/2014/main" id="{AC14DF72-0560-7B4A-9057-750AAB3004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29" r="2229"/>
          <a:stretch/>
        </p:blipFill>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p:spPr>
      </p:pic>
      <p:sp>
        <p:nvSpPr>
          <p:cNvPr id="5" name="Rectangle 4">
            <a:extLst>
              <a:ext uri="{FF2B5EF4-FFF2-40B4-BE49-F238E27FC236}">
                <a16:creationId xmlns:a16="http://schemas.microsoft.com/office/drawing/2014/main" id="{95975C11-06ED-A340-89FD-1F587DB4BB99}"/>
              </a:ext>
            </a:extLst>
          </p:cNvPr>
          <p:cNvSpPr/>
          <p:nvPr/>
        </p:nvSpPr>
        <p:spPr>
          <a:xfrm>
            <a:off x="6742484" y="248245"/>
            <a:ext cx="2621808"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Content:</a:t>
            </a:r>
          </a:p>
        </p:txBody>
      </p:sp>
      <p:sp>
        <p:nvSpPr>
          <p:cNvPr id="8" name="Rectangle 7">
            <a:extLst>
              <a:ext uri="{FF2B5EF4-FFF2-40B4-BE49-F238E27FC236}">
                <a16:creationId xmlns:a16="http://schemas.microsoft.com/office/drawing/2014/main" id="{7626D69E-BA4B-6345-8435-5130EFB69C5A}"/>
              </a:ext>
            </a:extLst>
          </p:cNvPr>
          <p:cNvSpPr/>
          <p:nvPr/>
        </p:nvSpPr>
        <p:spPr>
          <a:xfrm>
            <a:off x="6634162" y="1833369"/>
            <a:ext cx="6096000" cy="1200329"/>
          </a:xfrm>
          <a:prstGeom prst="rect">
            <a:avLst/>
          </a:prstGeom>
        </p:spPr>
        <p:txBody>
          <a:bodyPr>
            <a:spAutoFit/>
          </a:bodyPr>
          <a:lstStyle/>
          <a:p>
            <a:pPr>
              <a:buFont typeface="Arial" panose="020B0604020202020204" pitchFamily="34" charset="0"/>
              <a:buChar char="•"/>
            </a:pPr>
            <a:r>
              <a:rPr lang="en-US" dirty="0">
                <a:solidFill>
                  <a:srgbClr val="333333"/>
                </a:solidFill>
                <a:latin typeface="Roboto" panose="020F0502020204030204" pitchFamily="34" charset="0"/>
              </a:rPr>
              <a:t>Problem identification </a:t>
            </a:r>
          </a:p>
          <a:p>
            <a:pPr>
              <a:buFont typeface="Arial" panose="020B0604020202020204" pitchFamily="34" charset="0"/>
              <a:buChar char="•"/>
            </a:pPr>
            <a:r>
              <a:rPr lang="en-US" dirty="0">
                <a:solidFill>
                  <a:srgbClr val="333333"/>
                </a:solidFill>
                <a:latin typeface="Roboto" panose="020F0502020204030204" pitchFamily="34" charset="0"/>
              </a:rPr>
              <a:t>Recommendation and key findings (1 slide)</a:t>
            </a:r>
          </a:p>
          <a:p>
            <a:pPr>
              <a:buFont typeface="Arial" panose="020B0604020202020204" pitchFamily="34" charset="0"/>
              <a:buChar char="•"/>
            </a:pPr>
            <a:r>
              <a:rPr lang="en-US" dirty="0">
                <a:solidFill>
                  <a:srgbClr val="333333"/>
                </a:solidFill>
                <a:latin typeface="Roboto" panose="020F0502020204030204" pitchFamily="34" charset="0"/>
              </a:rPr>
              <a:t>Modeling results and analysis (3-4 slides)</a:t>
            </a:r>
          </a:p>
          <a:p>
            <a:pPr>
              <a:buFont typeface="Arial" panose="020B0604020202020204" pitchFamily="34" charset="0"/>
              <a:buChar char="•"/>
            </a:pPr>
            <a:r>
              <a:rPr lang="en-US" dirty="0">
                <a:solidFill>
                  <a:srgbClr val="333333"/>
                </a:solidFill>
                <a:latin typeface="Roboto" panose="020F0502020204030204" pitchFamily="34" charset="0"/>
              </a:rPr>
              <a:t>Summary and conclusion (1 slide) </a:t>
            </a:r>
            <a:endParaRPr lang="en-US" b="0" i="0" dirty="0">
              <a:solidFill>
                <a:srgbClr val="333333"/>
              </a:solidFill>
              <a:effectLst/>
              <a:latin typeface="Roboto" panose="020F0502020204030204" pitchFamily="34" charset="0"/>
            </a:endParaRPr>
          </a:p>
        </p:txBody>
      </p:sp>
    </p:spTree>
    <p:extLst>
      <p:ext uri="{BB962C8B-B14F-4D97-AF65-F5344CB8AC3E}">
        <p14:creationId xmlns:p14="http://schemas.microsoft.com/office/powerpoint/2010/main" val="314030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7" name="Google Shape;20;p1">
            <a:extLst>
              <a:ext uri="{FF2B5EF4-FFF2-40B4-BE49-F238E27FC236}">
                <a16:creationId xmlns:a16="http://schemas.microsoft.com/office/drawing/2014/main" id="{F6B44884-193F-2447-B91D-178750F5185F}"/>
              </a:ext>
            </a:extLst>
          </p:cNvPr>
          <p:cNvSpPr/>
          <p:nvPr/>
        </p:nvSpPr>
        <p:spPr>
          <a:xfrm>
            <a:off x="1661949"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9" name="Google Shape;21;p1">
            <a:extLst>
              <a:ext uri="{FF2B5EF4-FFF2-40B4-BE49-F238E27FC236}">
                <a16:creationId xmlns:a16="http://schemas.microsoft.com/office/drawing/2014/main" id="{C23796A5-11FA-734F-BBA9-5EA8A47BEACB}"/>
              </a:ext>
            </a:extLst>
          </p:cNvPr>
          <p:cNvSpPr/>
          <p:nvPr/>
        </p:nvSpPr>
        <p:spPr>
          <a:xfrm>
            <a:off x="6111388"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10" name="Google Shape;22;p1">
            <a:extLst>
              <a:ext uri="{FF2B5EF4-FFF2-40B4-BE49-F238E27FC236}">
                <a16:creationId xmlns:a16="http://schemas.microsoft.com/office/drawing/2014/main" id="{48A2BE71-8873-DD42-AD3C-4003ED32D21B}"/>
              </a:ext>
            </a:extLst>
          </p:cNvPr>
          <p:cNvSpPr/>
          <p:nvPr/>
        </p:nvSpPr>
        <p:spPr>
          <a:xfrm>
            <a:off x="1742937"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1</a:t>
            </a:r>
            <a:endParaRPr sz="1428">
              <a:solidFill>
                <a:schemeClr val="lt1"/>
              </a:solidFill>
              <a:latin typeface="Arial"/>
              <a:ea typeface="Arial"/>
              <a:cs typeface="Arial"/>
              <a:sym typeface="Arial"/>
            </a:endParaRPr>
          </a:p>
        </p:txBody>
      </p:sp>
      <p:sp>
        <p:nvSpPr>
          <p:cNvPr id="11" name="Google Shape;23;p1">
            <a:extLst>
              <a:ext uri="{FF2B5EF4-FFF2-40B4-BE49-F238E27FC236}">
                <a16:creationId xmlns:a16="http://schemas.microsoft.com/office/drawing/2014/main" id="{209B3156-52B8-F743-8789-14D38667DF9F}"/>
              </a:ext>
            </a:extLst>
          </p:cNvPr>
          <p:cNvSpPr/>
          <p:nvPr/>
        </p:nvSpPr>
        <p:spPr>
          <a:xfrm>
            <a:off x="6192376"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4</a:t>
            </a:r>
            <a:endParaRPr sz="1400">
              <a:solidFill>
                <a:srgbClr val="000000"/>
              </a:solidFill>
              <a:latin typeface="Arial"/>
              <a:ea typeface="Arial"/>
              <a:cs typeface="Arial"/>
              <a:sym typeface="Arial"/>
            </a:endParaRPr>
          </a:p>
        </p:txBody>
      </p:sp>
      <p:sp>
        <p:nvSpPr>
          <p:cNvPr id="12" name="Google Shape;24;p1">
            <a:extLst>
              <a:ext uri="{FF2B5EF4-FFF2-40B4-BE49-F238E27FC236}">
                <a16:creationId xmlns:a16="http://schemas.microsoft.com/office/drawing/2014/main" id="{F71BAC9B-5B52-6E42-B0FB-5ADF41FB2C9C}"/>
              </a:ext>
            </a:extLst>
          </p:cNvPr>
          <p:cNvSpPr/>
          <p:nvPr/>
        </p:nvSpPr>
        <p:spPr>
          <a:xfrm>
            <a:off x="2125195"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Context</a:t>
            </a:r>
            <a:endParaRPr sz="1400">
              <a:solidFill>
                <a:srgbClr val="000000"/>
              </a:solidFill>
              <a:latin typeface="Arial"/>
              <a:ea typeface="Arial"/>
              <a:cs typeface="Arial"/>
              <a:sym typeface="Arial"/>
            </a:endParaRPr>
          </a:p>
        </p:txBody>
      </p:sp>
      <p:sp>
        <p:nvSpPr>
          <p:cNvPr id="13" name="Google Shape;25;p1">
            <a:extLst>
              <a:ext uri="{FF2B5EF4-FFF2-40B4-BE49-F238E27FC236}">
                <a16:creationId xmlns:a16="http://schemas.microsoft.com/office/drawing/2014/main" id="{CB1E2D57-FD3A-3040-8B96-104C1E656C6E}"/>
              </a:ext>
            </a:extLst>
          </p:cNvPr>
          <p:cNvSpPr/>
          <p:nvPr/>
        </p:nvSpPr>
        <p:spPr>
          <a:xfrm>
            <a:off x="6574634"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Constraints within solution space</a:t>
            </a:r>
            <a:endParaRPr sz="1400">
              <a:solidFill>
                <a:srgbClr val="000000"/>
              </a:solidFill>
              <a:latin typeface="Arial"/>
              <a:ea typeface="Arial"/>
              <a:cs typeface="Arial"/>
              <a:sym typeface="Arial"/>
            </a:endParaRPr>
          </a:p>
        </p:txBody>
      </p:sp>
      <p:sp>
        <p:nvSpPr>
          <p:cNvPr id="14" name="Google Shape;26;p1">
            <a:extLst>
              <a:ext uri="{FF2B5EF4-FFF2-40B4-BE49-F238E27FC236}">
                <a16:creationId xmlns:a16="http://schemas.microsoft.com/office/drawing/2014/main" id="{FE968FF1-5E60-A648-A493-BF5E9AA12670}"/>
              </a:ext>
            </a:extLst>
          </p:cNvPr>
          <p:cNvSpPr/>
          <p:nvPr/>
        </p:nvSpPr>
        <p:spPr>
          <a:xfrm>
            <a:off x="6192376" y="320709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5</a:t>
            </a:r>
            <a:endParaRPr sz="1400">
              <a:solidFill>
                <a:srgbClr val="000000"/>
              </a:solidFill>
              <a:latin typeface="Arial"/>
              <a:ea typeface="Arial"/>
              <a:cs typeface="Arial"/>
              <a:sym typeface="Arial"/>
            </a:endParaRPr>
          </a:p>
        </p:txBody>
      </p:sp>
      <p:sp>
        <p:nvSpPr>
          <p:cNvPr id="15" name="Google Shape;27;p1">
            <a:extLst>
              <a:ext uri="{FF2B5EF4-FFF2-40B4-BE49-F238E27FC236}">
                <a16:creationId xmlns:a16="http://schemas.microsoft.com/office/drawing/2014/main" id="{753C88AB-53E6-9E45-BDD9-B13E9F1F093E}"/>
              </a:ext>
            </a:extLst>
          </p:cNvPr>
          <p:cNvSpPr/>
          <p:nvPr/>
        </p:nvSpPr>
        <p:spPr>
          <a:xfrm>
            <a:off x="1742937" y="320709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2</a:t>
            </a:r>
            <a:endParaRPr sz="1400">
              <a:solidFill>
                <a:srgbClr val="000000"/>
              </a:solidFill>
              <a:latin typeface="Arial"/>
              <a:ea typeface="Arial"/>
              <a:cs typeface="Arial"/>
              <a:sym typeface="Arial"/>
            </a:endParaRPr>
          </a:p>
        </p:txBody>
      </p:sp>
      <p:sp>
        <p:nvSpPr>
          <p:cNvPr id="16" name="Google Shape;28;p1">
            <a:extLst>
              <a:ext uri="{FF2B5EF4-FFF2-40B4-BE49-F238E27FC236}">
                <a16:creationId xmlns:a16="http://schemas.microsoft.com/office/drawing/2014/main" id="{1E081B50-4325-9C46-9701-47CE6A622B39}"/>
              </a:ext>
            </a:extLst>
          </p:cNvPr>
          <p:cNvSpPr/>
          <p:nvPr/>
        </p:nvSpPr>
        <p:spPr>
          <a:xfrm>
            <a:off x="2125195" y="3239153"/>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Criteria for success</a:t>
            </a:r>
            <a:endParaRPr sz="1400">
              <a:solidFill>
                <a:srgbClr val="000000"/>
              </a:solidFill>
              <a:latin typeface="Arial"/>
              <a:ea typeface="Arial"/>
              <a:cs typeface="Arial"/>
              <a:sym typeface="Arial"/>
            </a:endParaRPr>
          </a:p>
        </p:txBody>
      </p:sp>
      <p:sp>
        <p:nvSpPr>
          <p:cNvPr id="17" name="Google Shape;29;p1">
            <a:extLst>
              <a:ext uri="{FF2B5EF4-FFF2-40B4-BE49-F238E27FC236}">
                <a16:creationId xmlns:a16="http://schemas.microsoft.com/office/drawing/2014/main" id="{D407788E-948F-F445-81EA-6640B1CCA853}"/>
              </a:ext>
            </a:extLst>
          </p:cNvPr>
          <p:cNvSpPr/>
          <p:nvPr/>
        </p:nvSpPr>
        <p:spPr>
          <a:xfrm>
            <a:off x="6574634" y="3239153"/>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Stakeholders to provide key insight</a:t>
            </a:r>
            <a:endParaRPr sz="1400">
              <a:solidFill>
                <a:srgbClr val="000000"/>
              </a:solidFill>
              <a:latin typeface="Arial"/>
              <a:ea typeface="Arial"/>
              <a:cs typeface="Arial"/>
              <a:sym typeface="Arial"/>
            </a:endParaRPr>
          </a:p>
        </p:txBody>
      </p:sp>
      <p:sp>
        <p:nvSpPr>
          <p:cNvPr id="18" name="Google Shape;30;p1">
            <a:extLst>
              <a:ext uri="{FF2B5EF4-FFF2-40B4-BE49-F238E27FC236}">
                <a16:creationId xmlns:a16="http://schemas.microsoft.com/office/drawing/2014/main" id="{8D21102D-DABD-5D45-9310-28A063E02E05}"/>
              </a:ext>
            </a:extLst>
          </p:cNvPr>
          <p:cNvSpPr/>
          <p:nvPr/>
        </p:nvSpPr>
        <p:spPr>
          <a:xfrm>
            <a:off x="1742937"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3</a:t>
            </a:r>
            <a:endParaRPr sz="1400">
              <a:solidFill>
                <a:srgbClr val="000000"/>
              </a:solidFill>
              <a:latin typeface="Arial"/>
              <a:ea typeface="Arial"/>
              <a:cs typeface="Arial"/>
              <a:sym typeface="Arial"/>
            </a:endParaRPr>
          </a:p>
        </p:txBody>
      </p:sp>
      <p:sp>
        <p:nvSpPr>
          <p:cNvPr id="19" name="Google Shape;31;p1">
            <a:extLst>
              <a:ext uri="{FF2B5EF4-FFF2-40B4-BE49-F238E27FC236}">
                <a16:creationId xmlns:a16="http://schemas.microsoft.com/office/drawing/2014/main" id="{1F28D5C0-A82D-ED48-9BF2-342433F47696}"/>
              </a:ext>
            </a:extLst>
          </p:cNvPr>
          <p:cNvSpPr/>
          <p:nvPr/>
        </p:nvSpPr>
        <p:spPr>
          <a:xfrm>
            <a:off x="6192376"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6</a:t>
            </a:r>
            <a:endParaRPr sz="1400">
              <a:solidFill>
                <a:srgbClr val="000000"/>
              </a:solidFill>
              <a:latin typeface="Arial"/>
              <a:ea typeface="Arial"/>
              <a:cs typeface="Arial"/>
              <a:sym typeface="Arial"/>
            </a:endParaRPr>
          </a:p>
        </p:txBody>
      </p:sp>
      <p:sp>
        <p:nvSpPr>
          <p:cNvPr id="20" name="Google Shape;32;p1">
            <a:extLst>
              <a:ext uri="{FF2B5EF4-FFF2-40B4-BE49-F238E27FC236}">
                <a16:creationId xmlns:a16="http://schemas.microsoft.com/office/drawing/2014/main" id="{FDFB93DD-43F3-DB45-8F54-4714DF5830EE}"/>
              </a:ext>
            </a:extLst>
          </p:cNvPr>
          <p:cNvSpPr/>
          <p:nvPr/>
        </p:nvSpPr>
        <p:spPr>
          <a:xfrm>
            <a:off x="2125195" y="4831972"/>
            <a:ext cx="3597454" cy="219740"/>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Scope of solution space </a:t>
            </a:r>
            <a:endParaRPr sz="1400">
              <a:solidFill>
                <a:srgbClr val="000000"/>
              </a:solidFill>
              <a:latin typeface="Arial"/>
              <a:ea typeface="Arial"/>
              <a:cs typeface="Arial"/>
              <a:sym typeface="Arial"/>
            </a:endParaRPr>
          </a:p>
        </p:txBody>
      </p:sp>
      <p:sp>
        <p:nvSpPr>
          <p:cNvPr id="21" name="Google Shape;33;p1">
            <a:extLst>
              <a:ext uri="{FF2B5EF4-FFF2-40B4-BE49-F238E27FC236}">
                <a16:creationId xmlns:a16="http://schemas.microsoft.com/office/drawing/2014/main" id="{DC7DD670-38B8-3547-A5DD-4596110B9A12}"/>
              </a:ext>
            </a:extLst>
          </p:cNvPr>
          <p:cNvSpPr/>
          <p:nvPr/>
        </p:nvSpPr>
        <p:spPr>
          <a:xfrm>
            <a:off x="6574634" y="482974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a:solidFill>
                  <a:schemeClr val="dk1"/>
                </a:solidFill>
                <a:latin typeface="Arial"/>
                <a:ea typeface="Arial"/>
                <a:cs typeface="Arial"/>
                <a:sym typeface="Arial"/>
              </a:rPr>
              <a:t>Key data sources </a:t>
            </a:r>
            <a:endParaRPr sz="1400">
              <a:solidFill>
                <a:srgbClr val="000000"/>
              </a:solidFill>
              <a:latin typeface="Arial"/>
              <a:ea typeface="Arial"/>
              <a:cs typeface="Arial"/>
              <a:sym typeface="Arial"/>
            </a:endParaRPr>
          </a:p>
        </p:txBody>
      </p:sp>
      <p:sp>
        <p:nvSpPr>
          <p:cNvPr id="22" name="Google Shape;34;p1">
            <a:extLst>
              <a:ext uri="{FF2B5EF4-FFF2-40B4-BE49-F238E27FC236}">
                <a16:creationId xmlns:a16="http://schemas.microsoft.com/office/drawing/2014/main" id="{5007E6DE-C7ED-814F-8117-265DE625C9EE}"/>
              </a:ext>
            </a:extLst>
          </p:cNvPr>
          <p:cNvSpPr txBox="1"/>
          <p:nvPr/>
        </p:nvSpPr>
        <p:spPr>
          <a:xfrm>
            <a:off x="1667108" y="1964976"/>
            <a:ext cx="4324418" cy="1245854"/>
          </a:xfrm>
          <a:prstGeom prst="rect">
            <a:avLst/>
          </a:prstGeom>
          <a:noFill/>
          <a:ln>
            <a:noFill/>
          </a:ln>
        </p:spPr>
        <p:txBody>
          <a:bodyPr spcFirstLastPara="1" wrap="square" lIns="91425" tIns="45700" rIns="91425" bIns="45700" anchor="t" anchorCtr="0">
            <a:noAutofit/>
          </a:bodyPr>
          <a:lstStyle/>
          <a:p>
            <a:pPr>
              <a:buClr>
                <a:srgbClr val="000000"/>
              </a:buClr>
              <a:buSzPts val="1070"/>
            </a:pPr>
            <a:r>
              <a:rPr lang="en-AU" sz="1070" b="1"/>
              <a:t> Big Mountain Resort, a ski resort located in Montana, installed an additional chair lift which cause a operating cost increase of $1,540,000.</a:t>
            </a:r>
            <a:endParaRPr sz="1070" b="1"/>
          </a:p>
          <a:p>
            <a:pPr>
              <a:buClr>
                <a:srgbClr val="000000"/>
              </a:buClr>
              <a:buSzPts val="1070"/>
            </a:pPr>
            <a:r>
              <a:rPr lang="en-AU" sz="1070" b="1"/>
              <a:t>The business wants some guidance on how to select a better value for their ticket price.</a:t>
            </a:r>
            <a:endParaRPr sz="1070" b="1"/>
          </a:p>
        </p:txBody>
      </p:sp>
      <p:sp>
        <p:nvSpPr>
          <p:cNvPr id="23" name="Google Shape;35;p1">
            <a:extLst>
              <a:ext uri="{FF2B5EF4-FFF2-40B4-BE49-F238E27FC236}">
                <a16:creationId xmlns:a16="http://schemas.microsoft.com/office/drawing/2014/main" id="{635A2EE8-0BD5-DB40-82E9-7AB8DCA10C0D}"/>
              </a:ext>
            </a:extLst>
          </p:cNvPr>
          <p:cNvSpPr txBox="1"/>
          <p:nvPr/>
        </p:nvSpPr>
        <p:spPr>
          <a:xfrm>
            <a:off x="1667108" y="3538875"/>
            <a:ext cx="4324418" cy="1410643"/>
          </a:xfrm>
          <a:prstGeom prst="rect">
            <a:avLst/>
          </a:prstGeom>
          <a:noFill/>
          <a:ln>
            <a:noFill/>
          </a:ln>
        </p:spPr>
        <p:txBody>
          <a:bodyPr spcFirstLastPara="1" wrap="square" lIns="91425" tIns="45700" rIns="91425" bIns="45700" anchor="t" anchorCtr="0">
            <a:noAutofit/>
          </a:bodyPr>
          <a:lstStyle/>
          <a:p>
            <a:pPr>
              <a:buClr>
                <a:srgbClr val="000000"/>
              </a:buClr>
              <a:buSzPts val="1071"/>
            </a:pPr>
            <a:r>
              <a:rPr lang="en-AU" sz="1071" b="1"/>
              <a:t>1. Get the accurate number of changes if the business decides to cut costs.</a:t>
            </a:r>
            <a:endParaRPr sz="1071" b="1"/>
          </a:p>
          <a:p>
            <a:pPr>
              <a:buClr>
                <a:srgbClr val="000000"/>
              </a:buClr>
              <a:buSzPts val="1071"/>
            </a:pPr>
            <a:endParaRPr sz="1071" b="1"/>
          </a:p>
          <a:p>
            <a:pPr>
              <a:buClr>
                <a:srgbClr val="000000"/>
              </a:buClr>
              <a:buSzPts val="1071"/>
            </a:pPr>
            <a:r>
              <a:rPr lang="en-AU" sz="1071" b="1"/>
              <a:t>2. Calculate the changes of price if the business should increase the ticket price.</a:t>
            </a:r>
            <a:endParaRPr sz="1071" b="1"/>
          </a:p>
          <a:p>
            <a:pPr>
              <a:buClr>
                <a:srgbClr val="000000"/>
              </a:buClr>
              <a:buSzPts val="1071"/>
            </a:pPr>
            <a:endParaRPr sz="1071" b="1"/>
          </a:p>
          <a:p>
            <a:pPr>
              <a:buClr>
                <a:srgbClr val="000000"/>
              </a:buClr>
              <a:buSzPts val="1071"/>
            </a:pPr>
            <a:r>
              <a:rPr lang="en-AU" sz="1071" b="1"/>
              <a:t>3. Find out which plan is better for the business.</a:t>
            </a:r>
            <a:endParaRPr sz="1071" b="1"/>
          </a:p>
        </p:txBody>
      </p:sp>
      <p:sp>
        <p:nvSpPr>
          <p:cNvPr id="24" name="Google Shape;36;p1">
            <a:extLst>
              <a:ext uri="{FF2B5EF4-FFF2-40B4-BE49-F238E27FC236}">
                <a16:creationId xmlns:a16="http://schemas.microsoft.com/office/drawing/2014/main" id="{63DABDB7-AB85-8C48-80A8-0A55D62AF730}"/>
              </a:ext>
            </a:extLst>
          </p:cNvPr>
          <p:cNvSpPr txBox="1"/>
          <p:nvPr/>
        </p:nvSpPr>
        <p:spPr>
          <a:xfrm>
            <a:off x="1710842" y="5184805"/>
            <a:ext cx="4324418" cy="751488"/>
          </a:xfrm>
          <a:prstGeom prst="rect">
            <a:avLst/>
          </a:prstGeom>
          <a:noFill/>
          <a:ln>
            <a:noFill/>
          </a:ln>
        </p:spPr>
        <p:txBody>
          <a:bodyPr spcFirstLastPara="1" wrap="square" lIns="91425" tIns="45700" rIns="91425" bIns="45700" anchor="t" anchorCtr="0">
            <a:noAutofit/>
          </a:bodyPr>
          <a:lstStyle/>
          <a:p>
            <a:pPr>
              <a:buClr>
                <a:srgbClr val="000000"/>
              </a:buClr>
              <a:buSzPts val="1071"/>
            </a:pPr>
            <a:r>
              <a:rPr lang="en-AU" sz="1071" b="1"/>
              <a:t>Operating cost reduction plan will be specifically applied at chair lift and other underutilized facilities. </a:t>
            </a:r>
            <a:endParaRPr sz="1400" b="1">
              <a:solidFill>
                <a:srgbClr val="000000"/>
              </a:solidFill>
            </a:endParaRPr>
          </a:p>
        </p:txBody>
      </p:sp>
      <p:sp>
        <p:nvSpPr>
          <p:cNvPr id="25" name="Google Shape;37;p1">
            <a:extLst>
              <a:ext uri="{FF2B5EF4-FFF2-40B4-BE49-F238E27FC236}">
                <a16:creationId xmlns:a16="http://schemas.microsoft.com/office/drawing/2014/main" id="{BE7EC696-1D65-674A-94F3-3FA16F853429}"/>
              </a:ext>
            </a:extLst>
          </p:cNvPr>
          <p:cNvSpPr txBox="1"/>
          <p:nvPr/>
        </p:nvSpPr>
        <p:spPr>
          <a:xfrm>
            <a:off x="6082232" y="1963920"/>
            <a:ext cx="4324418" cy="1081065"/>
          </a:xfrm>
          <a:prstGeom prst="rect">
            <a:avLst/>
          </a:prstGeom>
          <a:noFill/>
          <a:ln>
            <a:noFill/>
          </a:ln>
        </p:spPr>
        <p:txBody>
          <a:bodyPr spcFirstLastPara="1" wrap="square" lIns="91425" tIns="45700" rIns="91425" bIns="45700" anchor="t" anchorCtr="0">
            <a:noAutofit/>
          </a:bodyPr>
          <a:lstStyle/>
          <a:p>
            <a:pPr>
              <a:buClr>
                <a:srgbClr val="000000"/>
              </a:buClr>
              <a:buSzPts val="1070"/>
            </a:pPr>
            <a:r>
              <a:rPr lang="en-AU" sz="1070" b="1"/>
              <a:t>1.  Big Mountain is not capitalizing on its facilities as much as it could.</a:t>
            </a:r>
            <a:endParaRPr sz="1070" b="1"/>
          </a:p>
          <a:p>
            <a:pPr>
              <a:buClr>
                <a:srgbClr val="000000"/>
              </a:buClr>
              <a:buSzPts val="1070"/>
            </a:pPr>
            <a:r>
              <a:rPr lang="en-AU" sz="1070" b="1"/>
              <a:t>2. Basing their pricing on just the market average does not provide the business with a good sense of how important some facilities are compared to others. </a:t>
            </a:r>
            <a:endParaRPr sz="1070" b="1"/>
          </a:p>
        </p:txBody>
      </p:sp>
      <p:sp>
        <p:nvSpPr>
          <p:cNvPr id="26" name="Google Shape;38;p1">
            <a:extLst>
              <a:ext uri="{FF2B5EF4-FFF2-40B4-BE49-F238E27FC236}">
                <a16:creationId xmlns:a16="http://schemas.microsoft.com/office/drawing/2014/main" id="{B43FE3BE-6D05-8547-BF1C-1A79E656CF76}"/>
              </a:ext>
            </a:extLst>
          </p:cNvPr>
          <p:cNvSpPr txBox="1"/>
          <p:nvPr/>
        </p:nvSpPr>
        <p:spPr>
          <a:xfrm>
            <a:off x="6114928" y="5085175"/>
            <a:ext cx="4324418" cy="1081065"/>
          </a:xfrm>
          <a:prstGeom prst="rect">
            <a:avLst/>
          </a:prstGeom>
          <a:noFill/>
          <a:ln>
            <a:noFill/>
          </a:ln>
        </p:spPr>
        <p:txBody>
          <a:bodyPr spcFirstLastPara="1" wrap="square" lIns="91425" tIns="45700" rIns="91425" bIns="45700" anchor="t" anchorCtr="0">
            <a:noAutofit/>
          </a:bodyPr>
          <a:lstStyle/>
          <a:p>
            <a:pPr>
              <a:buClr>
                <a:srgbClr val="000000"/>
              </a:buClr>
              <a:buSzPts val="1070"/>
            </a:pPr>
            <a:r>
              <a:rPr lang="en-AU" sz="1070" b="1"/>
              <a:t>A single CSV file that you got from the database manager</a:t>
            </a:r>
            <a:endParaRPr sz="1070" b="1"/>
          </a:p>
          <a:p>
            <a:pPr>
              <a:buClr>
                <a:srgbClr val="000000"/>
              </a:buClr>
              <a:buSzPts val="1070"/>
            </a:pPr>
            <a:r>
              <a:rPr lang="en-AU" sz="1070" b="1"/>
              <a:t>SQL database</a:t>
            </a:r>
            <a:endParaRPr sz="1070" b="1"/>
          </a:p>
          <a:p>
            <a:pPr>
              <a:buClr>
                <a:srgbClr val="000000"/>
              </a:buClr>
              <a:buSzPts val="1070"/>
            </a:pPr>
            <a:r>
              <a:rPr lang="en-AU" sz="1070" b="1"/>
              <a:t>S3 bucket</a:t>
            </a:r>
            <a:endParaRPr sz="1070" b="1"/>
          </a:p>
          <a:p>
            <a:pPr>
              <a:buClr>
                <a:srgbClr val="000000"/>
              </a:buClr>
              <a:buSzPts val="1070"/>
            </a:pPr>
            <a:endParaRPr sz="1070" b="1"/>
          </a:p>
        </p:txBody>
      </p:sp>
      <p:sp>
        <p:nvSpPr>
          <p:cNvPr id="28" name="Google Shape;47;p1">
            <a:extLst>
              <a:ext uri="{FF2B5EF4-FFF2-40B4-BE49-F238E27FC236}">
                <a16:creationId xmlns:a16="http://schemas.microsoft.com/office/drawing/2014/main" id="{BB1E4DE0-700A-5A4C-B6B4-95EB46A6DF19}"/>
              </a:ext>
            </a:extLst>
          </p:cNvPr>
          <p:cNvSpPr txBox="1"/>
          <p:nvPr/>
        </p:nvSpPr>
        <p:spPr>
          <a:xfrm>
            <a:off x="6131126" y="3547601"/>
            <a:ext cx="4324418" cy="1081065"/>
          </a:xfrm>
          <a:prstGeom prst="rect">
            <a:avLst/>
          </a:prstGeom>
          <a:noFill/>
          <a:ln>
            <a:noFill/>
          </a:ln>
        </p:spPr>
        <p:txBody>
          <a:bodyPr spcFirstLastPara="1" wrap="square" lIns="91425" tIns="45700" rIns="91425" bIns="45700" anchor="t" anchorCtr="0">
            <a:noAutofit/>
          </a:bodyPr>
          <a:lstStyle/>
          <a:p>
            <a:pPr>
              <a:buClr>
                <a:srgbClr val="000000"/>
              </a:buClr>
              <a:buSzPts val="1071"/>
            </a:pPr>
            <a:r>
              <a:rPr lang="en-AU" sz="1071" b="1"/>
              <a:t>Director of Operations - Jimmy Blackburn</a:t>
            </a:r>
            <a:endParaRPr sz="1071" b="1"/>
          </a:p>
          <a:p>
            <a:pPr>
              <a:buClr>
                <a:srgbClr val="000000"/>
              </a:buClr>
              <a:buSzPts val="1071"/>
            </a:pPr>
            <a:r>
              <a:rPr lang="en-AU" sz="1071" b="1"/>
              <a:t>Database Manager - Alesha Eisen</a:t>
            </a:r>
            <a:endParaRPr sz="1071" b="1"/>
          </a:p>
        </p:txBody>
      </p:sp>
      <p:sp>
        <p:nvSpPr>
          <p:cNvPr id="30" name="Google Shape;44;p1">
            <a:extLst>
              <a:ext uri="{FF2B5EF4-FFF2-40B4-BE49-F238E27FC236}">
                <a16:creationId xmlns:a16="http://schemas.microsoft.com/office/drawing/2014/main" id="{744D5DC5-934C-7E49-A63A-D55583F7D9C1}"/>
              </a:ext>
            </a:extLst>
          </p:cNvPr>
          <p:cNvSpPr/>
          <p:nvPr/>
        </p:nvSpPr>
        <p:spPr>
          <a:xfrm>
            <a:off x="10023496" y="804880"/>
            <a:ext cx="432048" cy="205317"/>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AU" sz="1200" b="1">
                <a:solidFill>
                  <a:schemeClr val="lt1"/>
                </a:solidFill>
                <a:latin typeface="Quattrocento Sans"/>
                <a:ea typeface="Quattrocento Sans"/>
                <a:cs typeface="Quattrocento Sans"/>
                <a:sym typeface="Quattrocento Sans"/>
              </a:rPr>
              <a:t>H</a:t>
            </a:r>
            <a:endParaRPr sz="1400">
              <a:solidFill>
                <a:srgbClr val="000000"/>
              </a:solidFill>
              <a:latin typeface="Arial"/>
              <a:ea typeface="Arial"/>
              <a:cs typeface="Arial"/>
              <a:sym typeface="Arial"/>
            </a:endParaRPr>
          </a:p>
        </p:txBody>
      </p:sp>
      <p:sp>
        <p:nvSpPr>
          <p:cNvPr id="31" name="Google Shape;45;p1">
            <a:extLst>
              <a:ext uri="{FF2B5EF4-FFF2-40B4-BE49-F238E27FC236}">
                <a16:creationId xmlns:a16="http://schemas.microsoft.com/office/drawing/2014/main" id="{832B360C-0CD3-9D44-AEB9-F12B7E4D678A}"/>
              </a:ext>
            </a:extLst>
          </p:cNvPr>
          <p:cNvSpPr/>
          <p:nvPr/>
        </p:nvSpPr>
        <p:spPr>
          <a:xfrm>
            <a:off x="1645750" y="116632"/>
            <a:ext cx="7977380" cy="1339382"/>
          </a:xfrm>
          <a:prstGeom prst="wedgeRectCallout">
            <a:avLst>
              <a:gd name="adj1" fmla="val 53513"/>
              <a:gd name="adj2" fmla="val 6588"/>
            </a:avLst>
          </a:prstGeom>
          <a:solidFill>
            <a:srgbClr val="FEF2DA"/>
          </a:solidFill>
          <a:ln>
            <a:noFill/>
          </a:ln>
        </p:spPr>
        <p:txBody>
          <a:bodyPr spcFirstLastPara="1" wrap="square" lIns="91425" tIns="45700" rIns="91425" bIns="45700" anchor="ctr" anchorCtr="0">
            <a:noAutofit/>
          </a:bodyPr>
          <a:lstStyle/>
          <a:p>
            <a:pPr algn="ctr">
              <a:buClr>
                <a:srgbClr val="000000"/>
              </a:buClr>
              <a:buSzPts val="1800"/>
            </a:pPr>
            <a:endParaRPr>
              <a:solidFill>
                <a:schemeClr val="dk1"/>
              </a:solidFill>
              <a:latin typeface="Arial"/>
              <a:ea typeface="Arial"/>
              <a:cs typeface="Arial"/>
              <a:sym typeface="Arial"/>
            </a:endParaRPr>
          </a:p>
        </p:txBody>
      </p:sp>
      <p:sp>
        <p:nvSpPr>
          <p:cNvPr id="32" name="Google Shape;46;p1">
            <a:extLst>
              <a:ext uri="{FF2B5EF4-FFF2-40B4-BE49-F238E27FC236}">
                <a16:creationId xmlns:a16="http://schemas.microsoft.com/office/drawing/2014/main" id="{163DF62B-11C7-9744-B00A-78FAB94EF30D}"/>
              </a:ext>
            </a:extLst>
          </p:cNvPr>
          <p:cNvSpPr txBox="1">
            <a:spLocks/>
          </p:cNvSpPr>
          <p:nvPr/>
        </p:nvSpPr>
        <p:spPr>
          <a:xfrm>
            <a:off x="1708140" y="189591"/>
            <a:ext cx="8793596" cy="307777"/>
          </a:xfrm>
          <a:prstGeom prst="rect">
            <a:avLst/>
          </a:prstGeom>
          <a:noFill/>
          <a:ln>
            <a:noFill/>
          </a:ln>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solidFill>
                  <a:srgbClr val="29748D"/>
                </a:solidFill>
                <a:latin typeface="Quattrocento Sans"/>
                <a:ea typeface="Quattrocento Sans"/>
                <a:cs typeface="Quattrocento Sans"/>
                <a:sym typeface="Quattrocento Sans"/>
              </a:rPr>
              <a:t>Problem Statement Worksheet (Hypothesis Formation)</a:t>
            </a:r>
            <a:endParaRPr lang="en-AU" dirty="0"/>
          </a:p>
        </p:txBody>
      </p:sp>
      <p:sp>
        <p:nvSpPr>
          <p:cNvPr id="33" name="Google Shape;48;p1">
            <a:extLst>
              <a:ext uri="{FF2B5EF4-FFF2-40B4-BE49-F238E27FC236}">
                <a16:creationId xmlns:a16="http://schemas.microsoft.com/office/drawing/2014/main" id="{3BC9869C-E751-B848-ADAC-A4AA8F6DBE34}"/>
              </a:ext>
            </a:extLst>
          </p:cNvPr>
          <p:cNvSpPr txBox="1"/>
          <p:nvPr/>
        </p:nvSpPr>
        <p:spPr>
          <a:xfrm>
            <a:off x="1676900" y="497375"/>
            <a:ext cx="7662600" cy="7515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AU" b="1" dirty="0"/>
              <a:t>Figure out how much the business should cut costs without undermining the ticket price, and/or compare the ticket price to market price to determine how much the ticket price should increase in next season.</a:t>
            </a:r>
            <a:endParaRPr sz="1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4674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Rectangle 1">
            <a:extLst>
              <a:ext uri="{FF2B5EF4-FFF2-40B4-BE49-F238E27FC236}">
                <a16:creationId xmlns:a16="http://schemas.microsoft.com/office/drawing/2014/main" id="{48A67F4C-66B9-D34F-B744-4E381450CBF8}"/>
              </a:ext>
            </a:extLst>
          </p:cNvPr>
          <p:cNvSpPr/>
          <p:nvPr/>
        </p:nvSpPr>
        <p:spPr>
          <a:xfrm>
            <a:off x="6065554" y="360045"/>
            <a:ext cx="5318699"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Data Science Problem:</a:t>
            </a:r>
          </a:p>
        </p:txBody>
      </p:sp>
      <p:pic>
        <p:nvPicPr>
          <p:cNvPr id="4" name="Picture Placeholder 6" descr="aerial view of snow-covered trees">
            <a:extLst>
              <a:ext uri="{FF2B5EF4-FFF2-40B4-BE49-F238E27FC236}">
                <a16:creationId xmlns:a16="http://schemas.microsoft.com/office/drawing/2014/main" id="{5FD78168-245F-BC46-86DB-6EC717428A0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t="66" b="66"/>
          <a:stretch>
            <a:fillRect/>
          </a:stretch>
        </p:blipFill>
        <p:spPr>
          <a:xfrm>
            <a:off x="0" y="0"/>
            <a:ext cx="5342858" cy="6722208"/>
          </a:xfrm>
        </p:spPr>
      </p:pic>
      <p:sp>
        <p:nvSpPr>
          <p:cNvPr id="5" name="TextBox 4">
            <a:extLst>
              <a:ext uri="{FF2B5EF4-FFF2-40B4-BE49-F238E27FC236}">
                <a16:creationId xmlns:a16="http://schemas.microsoft.com/office/drawing/2014/main" id="{52646186-E8E1-0C47-870E-A60D2884DDA1}"/>
              </a:ext>
            </a:extLst>
          </p:cNvPr>
          <p:cNvSpPr txBox="1"/>
          <p:nvPr/>
        </p:nvSpPr>
        <p:spPr>
          <a:xfrm>
            <a:off x="6200775" y="1414463"/>
            <a:ext cx="5043488" cy="3539430"/>
          </a:xfrm>
          <a:prstGeom prst="rect">
            <a:avLst/>
          </a:prstGeom>
          <a:noFill/>
        </p:spPr>
        <p:txBody>
          <a:bodyPr wrap="square" rtlCol="0">
            <a:spAutoFit/>
          </a:bodyPr>
          <a:lstStyle/>
          <a:p>
            <a:r>
              <a:rPr lang="en-US" sz="3200" dirty="0"/>
              <a:t>Our business problem was a general one of modeling resort revenue, and </a:t>
            </a:r>
            <a:r>
              <a:rPr lang="en-US" sz="3200" b="1" dirty="0"/>
              <a:t>the data science problem is to predict the adult weekend ticket price for ski resorts.</a:t>
            </a:r>
            <a:endParaRPr lang="en-US" sz="3200" dirty="0"/>
          </a:p>
          <a:p>
            <a:endParaRPr lang="en-US" sz="3200" dirty="0"/>
          </a:p>
        </p:txBody>
      </p:sp>
    </p:spTree>
    <p:extLst>
      <p:ext uri="{BB962C8B-B14F-4D97-AF65-F5344CB8AC3E}">
        <p14:creationId xmlns:p14="http://schemas.microsoft.com/office/powerpoint/2010/main" val="321891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4" name="Rectangle 3">
            <a:extLst>
              <a:ext uri="{FF2B5EF4-FFF2-40B4-BE49-F238E27FC236}">
                <a16:creationId xmlns:a16="http://schemas.microsoft.com/office/drawing/2014/main" id="{B5E2C106-C0EC-3648-B69F-544C31F446B5}"/>
              </a:ext>
            </a:extLst>
          </p:cNvPr>
          <p:cNvSpPr/>
          <p:nvPr/>
        </p:nvSpPr>
        <p:spPr>
          <a:xfrm>
            <a:off x="265562" y="188595"/>
            <a:ext cx="394563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Key Findings:</a:t>
            </a:r>
          </a:p>
        </p:txBody>
      </p:sp>
      <p:sp>
        <p:nvSpPr>
          <p:cNvPr id="5" name="TextBox 4">
            <a:extLst>
              <a:ext uri="{FF2B5EF4-FFF2-40B4-BE49-F238E27FC236}">
                <a16:creationId xmlns:a16="http://schemas.microsoft.com/office/drawing/2014/main" id="{BF7B39CF-1B8E-D04D-8448-E53B6DCFFD6A}"/>
              </a:ext>
            </a:extLst>
          </p:cNvPr>
          <p:cNvSpPr txBox="1"/>
          <p:nvPr/>
        </p:nvSpPr>
        <p:spPr>
          <a:xfrm>
            <a:off x="328043" y="1225689"/>
            <a:ext cx="11535913" cy="5632311"/>
          </a:xfrm>
          <a:prstGeom prst="rect">
            <a:avLst/>
          </a:prstGeom>
          <a:noFill/>
        </p:spPr>
        <p:txBody>
          <a:bodyPr wrap="square" rtlCol="0">
            <a:spAutoFit/>
          </a:bodyPr>
          <a:lstStyle/>
          <a:p>
            <a:r>
              <a:rPr lang="en-US" sz="2400" dirty="0"/>
              <a:t>1. Missing Value: Some of columns have missing value, over 50% of values in </a:t>
            </a:r>
            <a:r>
              <a:rPr lang="en-US" sz="2400" dirty="0" err="1"/>
              <a:t>fastEight</a:t>
            </a:r>
            <a:r>
              <a:rPr lang="en-US" sz="2400" dirty="0"/>
              <a:t> column are missing. We’re also missing nearly 16% of the price value</a:t>
            </a:r>
            <a:r>
              <a:rPr lang="en-US" sz="2400" b="1" dirty="0"/>
              <a:t>. Weekday price is missing in a few more records than weekend price. So we decided to use weekend price to build the following models.</a:t>
            </a:r>
          </a:p>
          <a:p>
            <a:pPr marL="342900" indent="-342900">
              <a:buAutoNum type="arabicPeriod"/>
            </a:pPr>
            <a:endParaRPr lang="en-US" sz="2400" dirty="0"/>
          </a:p>
          <a:p>
            <a:r>
              <a:rPr lang="en-US" sz="2400" dirty="0"/>
              <a:t>2. After drew PCA on the dataset, </a:t>
            </a:r>
            <a:r>
              <a:rPr lang="en-US" sz="2400" b="1" dirty="0"/>
              <a:t>we decided to treat all state equally</a:t>
            </a:r>
            <a:r>
              <a:rPr lang="en-US" sz="2400" dirty="0"/>
              <a:t>, and work towards building a pricing model that considers all states together.</a:t>
            </a:r>
          </a:p>
          <a:p>
            <a:endParaRPr lang="en-US" sz="2400" dirty="0"/>
          </a:p>
          <a:p>
            <a:r>
              <a:rPr lang="en-US" sz="2400" dirty="0"/>
              <a:t>3. We visualized the ratio of resort skiable area to total state skiable area, ratio of resort days open to total state days open, ratio of resort terrain park count to total state terrain park count, and ratio of resort night skiing area to total state night skiing area with scatter plots, but found out a counterintuitive results. It seems that more chairs a resort has, the lower the ticket price is. This is because of the exclusive vs. mass market resort effect.</a:t>
            </a:r>
          </a:p>
          <a:p>
            <a:endParaRPr lang="en-US" sz="2400" dirty="0"/>
          </a:p>
          <a:p>
            <a:endParaRPr lang="en-US" sz="2400" dirty="0"/>
          </a:p>
        </p:txBody>
      </p:sp>
    </p:spTree>
    <p:extLst>
      <p:ext uri="{BB962C8B-B14F-4D97-AF65-F5344CB8AC3E}">
        <p14:creationId xmlns:p14="http://schemas.microsoft.com/office/powerpoint/2010/main" val="221525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TextBox 1">
            <a:extLst>
              <a:ext uri="{FF2B5EF4-FFF2-40B4-BE49-F238E27FC236}">
                <a16:creationId xmlns:a16="http://schemas.microsoft.com/office/drawing/2014/main" id="{1676657A-CC92-774F-8B3E-1F286E88CC23}"/>
              </a:ext>
            </a:extLst>
          </p:cNvPr>
          <p:cNvSpPr txBox="1"/>
          <p:nvPr/>
        </p:nvSpPr>
        <p:spPr>
          <a:xfrm>
            <a:off x="6076949" y="968514"/>
            <a:ext cx="5429250"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Using Linear Regression model, on average, we are expected to estimate the ticket price within $11 or so of the real price.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Random Forest model, Using this model, on average, we are expected to estimate the ticket price within $9 or so of the real price.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Since the Random forest model has lower cross-validation mean absolute error</a:t>
            </a:r>
            <a:r>
              <a:rPr lang="en-US" sz="2400" b="1" dirty="0"/>
              <a:t>, we picked random forest model instead of linear regression model.</a:t>
            </a:r>
          </a:p>
          <a:p>
            <a:pPr marL="342900" indent="-342900">
              <a:buFont typeface="Arial" panose="020B0604020202020204" pitchFamily="34" charset="0"/>
              <a:buChar char="•"/>
            </a:pPr>
            <a:endParaRPr lang="en-US" sz="2400" dirty="0"/>
          </a:p>
        </p:txBody>
      </p:sp>
      <p:pic>
        <p:nvPicPr>
          <p:cNvPr id="5" name="Picture Placeholder 5" descr="person sitting on snowboard">
            <a:extLst>
              <a:ext uri="{FF2B5EF4-FFF2-40B4-BE49-F238E27FC236}">
                <a16:creationId xmlns:a16="http://schemas.microsoft.com/office/drawing/2014/main" id="{D3741152-3E61-284D-A918-A319AF69CCF3}"/>
              </a:ext>
            </a:extLst>
          </p:cNvPr>
          <p:cNvPicPr>
            <a:picLocks noChangeAspect="1"/>
          </p:cNvPicPr>
          <p:nvPr/>
        </p:nvPicPr>
        <p:blipFill>
          <a:blip r:embed="rId3" cstate="screen">
            <a:extLst>
              <a:ext uri="{28A0092B-C50C-407E-A947-70E740481C1C}">
                <a14:useLocalDpi xmlns:a14="http://schemas.microsoft.com/office/drawing/2010/main"/>
              </a:ext>
            </a:extLst>
          </a:blip>
          <a:srcRect l="40" r="40"/>
          <a:stretch>
            <a:fillRect/>
          </a:stretch>
        </p:blipFill>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p:spPr>
      </p:pic>
      <p:sp>
        <p:nvSpPr>
          <p:cNvPr id="4" name="Rectangle 3">
            <a:extLst>
              <a:ext uri="{FF2B5EF4-FFF2-40B4-BE49-F238E27FC236}">
                <a16:creationId xmlns:a16="http://schemas.microsoft.com/office/drawing/2014/main" id="{70130F66-9F84-0B44-B39C-0D90FFFE41FB}"/>
              </a:ext>
            </a:extLst>
          </p:cNvPr>
          <p:cNvSpPr/>
          <p:nvPr/>
        </p:nvSpPr>
        <p:spPr>
          <a:xfrm>
            <a:off x="634006" y="128589"/>
            <a:ext cx="10238187" cy="1938992"/>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cap="none" spc="0" dirty="0">
                <a:ln/>
                <a:solidFill>
                  <a:schemeClr val="accent4"/>
                </a:solidFill>
                <a:effectLst/>
              </a:rPr>
              <a:t>Modeling: Linear Regression vs. Random Forest</a:t>
            </a:r>
          </a:p>
          <a:p>
            <a:endParaRPr lang="en-US" sz="4000" b="1" cap="none" spc="0" dirty="0">
              <a:ln/>
              <a:solidFill>
                <a:schemeClr val="accent4"/>
              </a:solidFill>
              <a:effectLst/>
            </a:endParaRPr>
          </a:p>
          <a:p>
            <a:endParaRPr lang="en-US" sz="4000" b="1" cap="none" spc="0" dirty="0">
              <a:ln/>
              <a:solidFill>
                <a:schemeClr val="accent4"/>
              </a:solidFill>
              <a:effectLst/>
            </a:endParaRPr>
          </a:p>
        </p:txBody>
      </p:sp>
    </p:spTree>
    <p:extLst>
      <p:ext uri="{BB962C8B-B14F-4D97-AF65-F5344CB8AC3E}">
        <p14:creationId xmlns:p14="http://schemas.microsoft.com/office/powerpoint/2010/main" val="325362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4" name="Rectangle 3">
            <a:extLst>
              <a:ext uri="{FF2B5EF4-FFF2-40B4-BE49-F238E27FC236}">
                <a16:creationId xmlns:a16="http://schemas.microsoft.com/office/drawing/2014/main" id="{9DB1865D-6D0E-9A4D-8B8F-83F7118247A8}"/>
              </a:ext>
            </a:extLst>
          </p:cNvPr>
          <p:cNvSpPr/>
          <p:nvPr/>
        </p:nvSpPr>
        <p:spPr>
          <a:xfrm>
            <a:off x="0" y="28576"/>
            <a:ext cx="8518486" cy="1938992"/>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cap="none" spc="0" dirty="0">
                <a:ln/>
                <a:solidFill>
                  <a:schemeClr val="accent4"/>
                </a:solidFill>
                <a:effectLst/>
              </a:rPr>
              <a:t>Modeling: Random Forest</a:t>
            </a:r>
            <a:r>
              <a:rPr lang="zh-CN" altLang="en-US" sz="4000" b="1" cap="none" spc="0" dirty="0">
                <a:ln/>
                <a:solidFill>
                  <a:schemeClr val="accent4"/>
                </a:solidFill>
                <a:effectLst/>
              </a:rPr>
              <a:t> </a:t>
            </a:r>
            <a:r>
              <a:rPr lang="en-US" altLang="zh-CN" sz="4000" b="1" cap="none" spc="0" dirty="0">
                <a:ln/>
                <a:solidFill>
                  <a:schemeClr val="accent4"/>
                </a:solidFill>
                <a:effectLst/>
              </a:rPr>
              <a:t>Key</a:t>
            </a:r>
            <a:r>
              <a:rPr lang="zh-CN" altLang="en-US" sz="4000" b="1" cap="none" spc="0" dirty="0">
                <a:ln/>
                <a:solidFill>
                  <a:schemeClr val="accent4"/>
                </a:solidFill>
                <a:effectLst/>
              </a:rPr>
              <a:t> </a:t>
            </a:r>
            <a:r>
              <a:rPr lang="en-US" altLang="zh-CN" sz="4000" b="1" cap="none" spc="0" dirty="0">
                <a:ln/>
                <a:solidFill>
                  <a:schemeClr val="accent4"/>
                </a:solidFill>
                <a:effectLst/>
              </a:rPr>
              <a:t>Features</a:t>
            </a:r>
            <a:endParaRPr lang="en-US" sz="4000" b="1" cap="none" spc="0" dirty="0">
              <a:ln/>
              <a:solidFill>
                <a:schemeClr val="accent4"/>
              </a:solidFill>
              <a:effectLst/>
            </a:endParaRPr>
          </a:p>
          <a:p>
            <a:endParaRPr lang="en-US" sz="4000" b="1" cap="none" spc="0" dirty="0">
              <a:ln/>
              <a:solidFill>
                <a:schemeClr val="accent4"/>
              </a:solidFill>
              <a:effectLst/>
            </a:endParaRPr>
          </a:p>
          <a:p>
            <a:endParaRPr lang="en-US" sz="4000" b="1" cap="none" spc="0" dirty="0">
              <a:ln/>
              <a:solidFill>
                <a:schemeClr val="accent4"/>
              </a:solidFill>
              <a:effectLst/>
            </a:endParaRPr>
          </a:p>
        </p:txBody>
      </p:sp>
      <p:pic>
        <p:nvPicPr>
          <p:cNvPr id="5" name="Picture 4">
            <a:extLst>
              <a:ext uri="{FF2B5EF4-FFF2-40B4-BE49-F238E27FC236}">
                <a16:creationId xmlns:a16="http://schemas.microsoft.com/office/drawing/2014/main" id="{95F562DF-9EB3-4345-A10D-25EAEC376B25}"/>
              </a:ext>
            </a:extLst>
          </p:cNvPr>
          <p:cNvPicPr>
            <a:picLocks noChangeAspect="1"/>
          </p:cNvPicPr>
          <p:nvPr/>
        </p:nvPicPr>
        <p:blipFill>
          <a:blip r:embed="rId3"/>
          <a:stretch>
            <a:fillRect/>
          </a:stretch>
        </p:blipFill>
        <p:spPr>
          <a:xfrm>
            <a:off x="142875" y="823577"/>
            <a:ext cx="8210550" cy="5905834"/>
          </a:xfrm>
          <a:prstGeom prst="rect">
            <a:avLst/>
          </a:prstGeom>
        </p:spPr>
      </p:pic>
      <p:sp>
        <p:nvSpPr>
          <p:cNvPr id="6" name="TextBox 5">
            <a:extLst>
              <a:ext uri="{FF2B5EF4-FFF2-40B4-BE49-F238E27FC236}">
                <a16:creationId xmlns:a16="http://schemas.microsoft.com/office/drawing/2014/main" id="{A77341CE-3681-7948-A937-ABF56EF52B75}"/>
              </a:ext>
            </a:extLst>
          </p:cNvPr>
          <p:cNvSpPr txBox="1"/>
          <p:nvPr/>
        </p:nvSpPr>
        <p:spPr>
          <a:xfrm>
            <a:off x="8496300" y="1669585"/>
            <a:ext cx="3308904" cy="2954655"/>
          </a:xfrm>
          <a:prstGeom prst="rect">
            <a:avLst/>
          </a:prstGeom>
          <a:noFill/>
        </p:spPr>
        <p:txBody>
          <a:bodyPr wrap="square" rtlCol="0">
            <a:spAutoFit/>
          </a:bodyPr>
          <a:lstStyle/>
          <a:p>
            <a:r>
              <a:rPr lang="en-US" sz="3200" b="1" dirty="0"/>
              <a:t>Top Four Features:</a:t>
            </a:r>
          </a:p>
          <a:p>
            <a:endParaRPr lang="en-US" sz="2400" dirty="0"/>
          </a:p>
          <a:p>
            <a:pPr marL="285750" indent="-285750">
              <a:buFont typeface="Arial" panose="020B0604020202020204" pitchFamily="34" charset="0"/>
              <a:buChar char="•"/>
            </a:pPr>
            <a:r>
              <a:rPr lang="en-US" sz="2800" dirty="0" err="1"/>
              <a:t>fastQuads</a:t>
            </a:r>
            <a:endParaRPr lang="en-US" sz="2800" dirty="0"/>
          </a:p>
          <a:p>
            <a:pPr marL="285750" indent="-285750">
              <a:buFont typeface="Arial" panose="020B0604020202020204" pitchFamily="34" charset="0"/>
              <a:buChar char="•"/>
            </a:pPr>
            <a:r>
              <a:rPr lang="en-US" sz="2800" dirty="0"/>
              <a:t>Runs</a:t>
            </a:r>
          </a:p>
          <a:p>
            <a:pPr marL="285750" indent="-285750">
              <a:buFont typeface="Arial" panose="020B0604020202020204" pitchFamily="34" charset="0"/>
              <a:buChar char="•"/>
            </a:pPr>
            <a:r>
              <a:rPr lang="en-US" sz="2800" dirty="0"/>
              <a:t>Snow </a:t>
            </a:r>
            <a:r>
              <a:rPr lang="en-US" sz="2800" dirty="0" err="1"/>
              <a:t>Making_ac</a:t>
            </a:r>
            <a:endParaRPr lang="en-US" sz="2800" dirty="0"/>
          </a:p>
          <a:p>
            <a:pPr marL="285750" indent="-285750">
              <a:buFont typeface="Arial" panose="020B0604020202020204" pitchFamily="34" charset="0"/>
              <a:buChar char="•"/>
            </a:pPr>
            <a:r>
              <a:rPr lang="en-US" sz="2800" dirty="0" err="1"/>
              <a:t>vertical_drop</a:t>
            </a:r>
            <a:endParaRPr lang="en-US" sz="2800" dirty="0"/>
          </a:p>
          <a:p>
            <a:endParaRPr lang="en-US" dirty="0"/>
          </a:p>
        </p:txBody>
      </p:sp>
    </p:spTree>
    <p:extLst>
      <p:ext uri="{BB962C8B-B14F-4D97-AF65-F5344CB8AC3E}">
        <p14:creationId xmlns:p14="http://schemas.microsoft.com/office/powerpoint/2010/main" val="360279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pic>
        <p:nvPicPr>
          <p:cNvPr id="2" name="Picture 1">
            <a:extLst>
              <a:ext uri="{FF2B5EF4-FFF2-40B4-BE49-F238E27FC236}">
                <a16:creationId xmlns:a16="http://schemas.microsoft.com/office/drawing/2014/main" id="{24BAB254-FFAE-7B41-AE04-D08CDD609355}"/>
              </a:ext>
            </a:extLst>
          </p:cNvPr>
          <p:cNvPicPr>
            <a:picLocks noChangeAspect="1"/>
          </p:cNvPicPr>
          <p:nvPr/>
        </p:nvPicPr>
        <p:blipFill>
          <a:blip r:embed="rId3"/>
          <a:stretch>
            <a:fillRect/>
          </a:stretch>
        </p:blipFill>
        <p:spPr>
          <a:xfrm>
            <a:off x="1275253" y="812798"/>
            <a:ext cx="9641491" cy="4902202"/>
          </a:xfrm>
          <a:prstGeom prst="rect">
            <a:avLst/>
          </a:prstGeom>
        </p:spPr>
      </p:pic>
      <p:sp>
        <p:nvSpPr>
          <p:cNvPr id="5" name="Rectangle 4">
            <a:extLst>
              <a:ext uri="{FF2B5EF4-FFF2-40B4-BE49-F238E27FC236}">
                <a16:creationId xmlns:a16="http://schemas.microsoft.com/office/drawing/2014/main" id="{D3983677-FB0D-C644-807A-0D2EE0198612}"/>
              </a:ext>
            </a:extLst>
          </p:cNvPr>
          <p:cNvSpPr/>
          <p:nvPr/>
        </p:nvSpPr>
        <p:spPr>
          <a:xfrm>
            <a:off x="0" y="28576"/>
            <a:ext cx="8026556" cy="1938992"/>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cap="none" spc="0" dirty="0">
                <a:ln/>
                <a:solidFill>
                  <a:schemeClr val="accent4"/>
                </a:solidFill>
                <a:effectLst/>
              </a:rPr>
              <a:t>Modeling: </a:t>
            </a:r>
            <a:r>
              <a:rPr lang="en-US" sz="4000" b="1" dirty="0">
                <a:ln/>
                <a:solidFill>
                  <a:schemeClr val="accent4"/>
                </a:solidFill>
              </a:rPr>
              <a:t>data quantity assessment </a:t>
            </a:r>
          </a:p>
          <a:p>
            <a:endParaRPr lang="en-US" sz="4000" b="1" cap="none" spc="0" dirty="0">
              <a:ln/>
              <a:solidFill>
                <a:schemeClr val="accent4"/>
              </a:solidFill>
              <a:effectLst/>
            </a:endParaRPr>
          </a:p>
          <a:p>
            <a:endParaRPr lang="en-US" sz="4000" b="1" cap="none" spc="0" dirty="0">
              <a:ln/>
              <a:solidFill>
                <a:schemeClr val="accent4"/>
              </a:solidFill>
              <a:effectLst/>
            </a:endParaRPr>
          </a:p>
        </p:txBody>
      </p:sp>
      <p:sp>
        <p:nvSpPr>
          <p:cNvPr id="6" name="TextBox 5">
            <a:extLst>
              <a:ext uri="{FF2B5EF4-FFF2-40B4-BE49-F238E27FC236}">
                <a16:creationId xmlns:a16="http://schemas.microsoft.com/office/drawing/2014/main" id="{A7518963-F500-804A-991D-DE84219CB5EF}"/>
              </a:ext>
            </a:extLst>
          </p:cNvPr>
          <p:cNvSpPr txBox="1"/>
          <p:nvPr/>
        </p:nvSpPr>
        <p:spPr>
          <a:xfrm>
            <a:off x="452437" y="5857875"/>
            <a:ext cx="11287125" cy="1384995"/>
          </a:xfrm>
          <a:prstGeom prst="rect">
            <a:avLst/>
          </a:prstGeom>
          <a:noFill/>
        </p:spPr>
        <p:txBody>
          <a:bodyPr wrap="square" rtlCol="0">
            <a:spAutoFit/>
          </a:bodyPr>
          <a:lstStyle/>
          <a:p>
            <a:r>
              <a:rPr lang="en-US" sz="2800" dirty="0"/>
              <a:t>there is an initial rapid improvement in model scores, but it’s essentially levelled off by around a sample size of 40-50.</a:t>
            </a:r>
          </a:p>
          <a:p>
            <a:endParaRPr lang="en-US" sz="2800" dirty="0"/>
          </a:p>
        </p:txBody>
      </p:sp>
    </p:spTree>
    <p:extLst>
      <p:ext uri="{BB962C8B-B14F-4D97-AF65-F5344CB8AC3E}">
        <p14:creationId xmlns:p14="http://schemas.microsoft.com/office/powerpoint/2010/main" val="389467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4" name="Rectangle 3">
            <a:extLst>
              <a:ext uri="{FF2B5EF4-FFF2-40B4-BE49-F238E27FC236}">
                <a16:creationId xmlns:a16="http://schemas.microsoft.com/office/drawing/2014/main" id="{1E0BF9D5-3EDC-314E-AB0A-D36F28AB62B0}"/>
              </a:ext>
            </a:extLst>
          </p:cNvPr>
          <p:cNvSpPr/>
          <p:nvPr/>
        </p:nvSpPr>
        <p:spPr>
          <a:xfrm>
            <a:off x="-60713" y="14288"/>
            <a:ext cx="11965712" cy="255454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4000" b="1" dirty="0">
                <a:ln/>
                <a:solidFill>
                  <a:schemeClr val="accent4"/>
                </a:solidFill>
              </a:rPr>
              <a:t>Analysis</a:t>
            </a:r>
            <a:r>
              <a:rPr lang="en-US" sz="4000" b="1" cap="none" spc="0" dirty="0">
                <a:ln/>
                <a:solidFill>
                  <a:schemeClr val="accent4"/>
                </a:solidFill>
                <a:effectLst/>
              </a:rPr>
              <a:t>: </a:t>
            </a:r>
            <a:r>
              <a:rPr lang="en-US" sz="4000" b="1" dirty="0">
                <a:ln/>
                <a:solidFill>
                  <a:schemeClr val="accent4"/>
                </a:solidFill>
              </a:rPr>
              <a:t>Big Mountain Resort (BMR) in Market Context</a:t>
            </a:r>
          </a:p>
          <a:p>
            <a:endParaRPr lang="en-US" sz="4000" b="1" dirty="0">
              <a:ln/>
              <a:solidFill>
                <a:schemeClr val="accent4"/>
              </a:solidFill>
            </a:endParaRPr>
          </a:p>
          <a:p>
            <a:endParaRPr lang="en-US" sz="4000" b="1" dirty="0">
              <a:ln/>
              <a:solidFill>
                <a:schemeClr val="accent4"/>
              </a:solidFill>
            </a:endParaRPr>
          </a:p>
          <a:p>
            <a:endParaRPr lang="en-US" sz="4000" b="1" cap="none" spc="0" dirty="0">
              <a:ln/>
              <a:solidFill>
                <a:schemeClr val="accent4"/>
              </a:solidFill>
              <a:effectLst/>
            </a:endParaRPr>
          </a:p>
        </p:txBody>
      </p:sp>
      <p:pic>
        <p:nvPicPr>
          <p:cNvPr id="5" name="图片 1">
            <a:extLst>
              <a:ext uri="{FF2B5EF4-FFF2-40B4-BE49-F238E27FC236}">
                <a16:creationId xmlns:a16="http://schemas.microsoft.com/office/drawing/2014/main" id="{23D379D4-CB61-1149-9192-EEBF7B2E215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0038" y="723583"/>
            <a:ext cx="4553267" cy="2705417"/>
          </a:xfrm>
          <a:prstGeom prst="rect">
            <a:avLst/>
          </a:prstGeom>
        </p:spPr>
      </p:pic>
      <p:pic>
        <p:nvPicPr>
          <p:cNvPr id="6" name="图片 2">
            <a:extLst>
              <a:ext uri="{FF2B5EF4-FFF2-40B4-BE49-F238E27FC236}">
                <a16:creationId xmlns:a16="http://schemas.microsoft.com/office/drawing/2014/main" id="{7DFFC944-46D8-B244-AFC9-D8767C10705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0038" y="3431222"/>
            <a:ext cx="4553267" cy="3228280"/>
          </a:xfrm>
          <a:prstGeom prst="rect">
            <a:avLst/>
          </a:prstGeom>
        </p:spPr>
      </p:pic>
      <p:sp>
        <p:nvSpPr>
          <p:cNvPr id="2" name="Rectangle 1">
            <a:extLst>
              <a:ext uri="{FF2B5EF4-FFF2-40B4-BE49-F238E27FC236}">
                <a16:creationId xmlns:a16="http://schemas.microsoft.com/office/drawing/2014/main" id="{65456F35-DD03-B640-98B6-1965DB16BDE3}"/>
              </a:ext>
            </a:extLst>
          </p:cNvPr>
          <p:cNvSpPr/>
          <p:nvPr/>
        </p:nvSpPr>
        <p:spPr>
          <a:xfrm>
            <a:off x="5019674" y="1019592"/>
            <a:ext cx="6872287" cy="4493538"/>
          </a:xfrm>
          <a:prstGeom prst="rect">
            <a:avLst/>
          </a:prstGeom>
        </p:spPr>
        <p:txBody>
          <a:bodyPr wrap="square">
            <a:spAutoFit/>
          </a:bodyPr>
          <a:lstStyle/>
          <a:p>
            <a:pPr algn="just"/>
            <a:r>
              <a:rPr lang="en-US" kern="100" dirty="0">
                <a:latin typeface="Times New Roman" panose="02020603050405020304" pitchFamily="18" charset="0"/>
                <a:ea typeface="DengXian" panose="02010600030101010101" pitchFamily="2" charset="-122"/>
                <a:cs typeface="Times New Roman" panose="02020603050405020304" pitchFamily="18" charset="0"/>
              </a:rPr>
              <a:t>The following features come up as necessary in the modeling:</a:t>
            </a:r>
          </a:p>
          <a:p>
            <a:pPr algn="just"/>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The vertical drop in BMR is 2353ft, which is doing well compared to other resorts, but there are still quite a few resorts with a more significant drop. </a:t>
            </a:r>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Big Mountain is very high up the snow-making area's league table and has amongst the highest number of total chairs, regardless of the outlier. </a:t>
            </a:r>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Most resorts have no fast quads. Big Mountain has 3, which puts it high up that league table. </a:t>
            </a:r>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It also compares well for the number of runs. Big Mountain has one of the longest runs. </a:t>
            </a:r>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Although it is just over half the length of the longest, the longer ones are rare. </a:t>
            </a:r>
            <a:endParaRPr lang="en-US" sz="1600" kern="100" dirty="0">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kern="100" dirty="0">
                <a:latin typeface="Times New Roman" panose="02020603050405020304" pitchFamily="18" charset="0"/>
                <a:ea typeface="DengXian" panose="02010600030101010101" pitchFamily="2" charset="-122"/>
                <a:cs typeface="Times New Roman" panose="02020603050405020304" pitchFamily="18" charset="0"/>
              </a:rPr>
              <a:t>Big Mountain is amongst the resorts with the largest amount of skiable terrain.</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04607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1933</TotalTime>
  <Words>1168</Words>
  <Application>Microsoft Macintosh PowerPoint</Application>
  <PresentationFormat>Widescreen</PresentationFormat>
  <Paragraphs>121</Paragraphs>
  <Slides>12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DengXian</vt:lpstr>
      <vt:lpstr>Arial</vt:lpstr>
      <vt:lpstr>Calibri</vt:lpstr>
      <vt:lpstr>Calibri Light</vt:lpstr>
      <vt:lpstr>Gill Sans</vt:lpstr>
      <vt:lpstr>Quattrocento Sans</vt:lpstr>
      <vt:lpstr>Roboto</vt:lpstr>
      <vt:lpstr>Symbol</vt:lpstr>
      <vt:lpstr>Times New Roman</vt:lpstr>
      <vt:lpstr>Office Theme</vt:lpstr>
      <vt:lpstr>Big Mountain Resort </vt:lpstr>
      <vt:lpstr>Large Image slide</vt:lpstr>
      <vt:lpstr>Large Image slide</vt:lpstr>
      <vt:lpstr>Large Image slide</vt:lpstr>
      <vt:lpstr>Large Image slide</vt:lpstr>
      <vt:lpstr>Large Image slide</vt:lpstr>
      <vt:lpstr>Large Image slide</vt:lpstr>
      <vt:lpstr>Large Image slide</vt:lpstr>
      <vt:lpstr>Large Image slide</vt:lpstr>
      <vt:lpstr>Large Image slide</vt:lpstr>
      <vt:lpstr>Large Image slide</vt:lpstr>
      <vt:lpstr>Large Image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dc:title>
  <dc:creator>Haoyu Liu</dc:creator>
  <cp:lastModifiedBy>Haoyu Liu</cp:lastModifiedBy>
  <cp:revision>8</cp:revision>
  <dcterms:created xsi:type="dcterms:W3CDTF">2021-05-07T16:45:33Z</dcterms:created>
  <dcterms:modified xsi:type="dcterms:W3CDTF">2021-05-09T00:58:48Z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